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79b04ba1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79b04ba1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79b04ba1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79b04ba1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79b04ba1f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79b04ba1f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79b04ba1f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79b04ba1f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79b04ba1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79b04ba1f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79b04ba1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79b04ba1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79b04ba1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79b04ba1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79b04ba1f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79b04ba1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79b04ba1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79b04ba1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79b04ba1f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79b04ba1f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79b04ba1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79b04ba1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79b04ba1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79b04ba1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879b04ba1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79b04ba1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79b04ba1f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79b04ba1f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79b04ba1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79b04ba1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79b04ba1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79b04ba1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79b04ba1f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79b04ba1f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79b04ba1f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79b04ba1f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79b04ba1f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79b04ba1f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879b04ba1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79b04ba1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79b04ba1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79b04ba1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79b04ba1f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79b04ba1f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87a684de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7a684de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879b04ba1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79b04ba1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send a “Queue up” message to the UI and the UI is forwarding this message to the GM.</a:t>
            </a:r>
            <a:endParaRPr/>
          </a:p>
          <a:p>
            <a:pPr indent="0" lvl="0" marL="0" rtl="0" algn="l">
              <a:spcBef>
                <a:spcPts val="0"/>
              </a:spcBef>
              <a:spcAft>
                <a:spcPts val="0"/>
              </a:spcAft>
              <a:buNone/>
            </a:pPr>
            <a:r>
              <a:rPr lang="en"/>
              <a:t>All Plays are the same Object. Some Plays </a:t>
            </a:r>
            <a:endParaRPr/>
          </a:p>
          <a:p>
            <a:pPr indent="0" lvl="0" marL="0" rtl="0" algn="l">
              <a:spcBef>
                <a:spcPts val="0"/>
              </a:spcBef>
              <a:spcAft>
                <a:spcPts val="0"/>
              </a:spcAft>
              <a:buNone/>
            </a:pPr>
            <a:r>
              <a:rPr lang="en"/>
              <a:t>Interactive Queries are essentially an HTTP call to the PM service in order to retrieve a Kafka key.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879b04ba1f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79b04ba1f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Plays are consumed as a KTable, so records overwrite older records with same keys.</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79b04ba1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79b04ba1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79b04ba1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79b04ba1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79b04ba1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79b04ba1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79b04ba1f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79b04ba1f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79b04ba1f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79b04ba1f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79b04ba1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79b04ba1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79b04ba1f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79b04ba1f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en.wikipedia.org/wiki/Representational_state_transfer#cite_note-Fielding-Ch2-9"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Distributed Game Engine</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RESTful API</a:t>
            </a:r>
            <a:endParaRPr/>
          </a:p>
        </p:txBody>
      </p:sp>
      <p:sp>
        <p:nvSpPr>
          <p:cNvPr id="151" name="Google Shape;151;p22"/>
          <p:cNvSpPr txBox="1"/>
          <p:nvPr>
            <p:ph idx="4294967295" type="body"/>
          </p:nvPr>
        </p:nvSpPr>
        <p:spPr>
          <a:xfrm>
            <a:off x="311700" y="1229875"/>
            <a:ext cx="8520600" cy="39135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 sz="1850">
                <a:solidFill>
                  <a:srgbClr val="202122"/>
                </a:solidFill>
                <a:highlight>
                  <a:srgbClr val="FFFFFF"/>
                </a:highlight>
                <a:latin typeface="Arial"/>
                <a:ea typeface="Arial"/>
                <a:cs typeface="Arial"/>
                <a:sym typeface="Arial"/>
              </a:rPr>
              <a:t>The constraints of the REST architectural style affect the following architectural properties:</a:t>
            </a:r>
            <a:endParaRPr baseline="30000" sz="2200">
              <a:solidFill>
                <a:srgbClr val="0B0080"/>
              </a:solidFill>
              <a:highlight>
                <a:srgbClr val="FFFFFF"/>
              </a:highlight>
              <a:latin typeface="Arial"/>
              <a:ea typeface="Arial"/>
              <a:cs typeface="Arial"/>
              <a:sym typeface="Arial"/>
            </a:endParaRPr>
          </a:p>
          <a:p>
            <a:pPr indent="-304800" lvl="0" marL="685800" rtl="0" algn="l">
              <a:spcBef>
                <a:spcPts val="600"/>
              </a:spcBef>
              <a:spcAft>
                <a:spcPts val="0"/>
              </a:spcAft>
              <a:buClr>
                <a:srgbClr val="202122"/>
              </a:buClr>
              <a:buSzPts val="1200"/>
              <a:buFont typeface="Arial"/>
              <a:buChar char="●"/>
            </a:pPr>
            <a:r>
              <a:rPr lang="en" sz="1650">
                <a:solidFill>
                  <a:srgbClr val="202122"/>
                </a:solidFill>
                <a:highlight>
                  <a:srgbClr val="FFFFFF"/>
                </a:highlight>
                <a:latin typeface="Arial"/>
                <a:ea typeface="Arial"/>
                <a:cs typeface="Arial"/>
                <a:sym typeface="Arial"/>
              </a:rPr>
              <a:t>performance in component interactions, which can be the dominant factor in user-perceived performance and network efficiency;</a:t>
            </a:r>
            <a:r>
              <a:rPr baseline="30000" lang="en" sz="2000">
                <a:solidFill>
                  <a:srgbClr val="0B0080"/>
                </a:solidFill>
                <a:highlight>
                  <a:srgbClr val="FFFFFF"/>
                </a:highlight>
                <a:uFill>
                  <a:noFill/>
                </a:uFill>
                <a:latin typeface="Arial"/>
                <a:ea typeface="Arial"/>
                <a:cs typeface="Arial"/>
                <a:sym typeface="Arial"/>
                <a:hlinkClick r:id="rId3"/>
              </a:rPr>
              <a:t>[9]</a:t>
            </a:r>
            <a:endParaRPr baseline="30000" sz="2000">
              <a:solidFill>
                <a:srgbClr val="0B0080"/>
              </a:solidFill>
              <a:highlight>
                <a:srgbClr val="FFFFFF"/>
              </a:highlight>
              <a:latin typeface="Arial"/>
              <a:ea typeface="Arial"/>
              <a:cs typeface="Arial"/>
              <a:sym typeface="Arial"/>
            </a:endParaRPr>
          </a:p>
          <a:p>
            <a:pPr indent="-304800" lvl="0" marL="685800" rtl="0" algn="l">
              <a:spcBef>
                <a:spcPts val="0"/>
              </a:spcBef>
              <a:spcAft>
                <a:spcPts val="0"/>
              </a:spcAft>
              <a:buClr>
                <a:srgbClr val="202122"/>
              </a:buClr>
              <a:buSzPts val="1200"/>
              <a:buFont typeface="Arial"/>
              <a:buChar char="●"/>
            </a:pPr>
            <a:r>
              <a:rPr lang="en" sz="1650">
                <a:solidFill>
                  <a:srgbClr val="202122"/>
                </a:solidFill>
                <a:highlight>
                  <a:srgbClr val="FFFFFF"/>
                </a:highlight>
                <a:latin typeface="Arial"/>
                <a:ea typeface="Arial"/>
                <a:cs typeface="Arial"/>
                <a:sym typeface="Arial"/>
              </a:rPr>
              <a:t>scalability allowing the support of large numbers of components and interactions among components. Roy Fielding describes REST's effect on scalability.</a:t>
            </a:r>
            <a:endParaRPr baseline="30000" sz="2000">
              <a:solidFill>
                <a:srgbClr val="0B0080"/>
              </a:solidFill>
              <a:highlight>
                <a:srgbClr val="FFFFFF"/>
              </a:highlight>
              <a:latin typeface="Arial"/>
              <a:ea typeface="Arial"/>
              <a:cs typeface="Arial"/>
              <a:sym typeface="Arial"/>
            </a:endParaRPr>
          </a:p>
          <a:p>
            <a:pPr indent="-304800" lvl="0" marL="685800" rtl="0" algn="l">
              <a:spcBef>
                <a:spcPts val="0"/>
              </a:spcBef>
              <a:spcAft>
                <a:spcPts val="0"/>
              </a:spcAft>
              <a:buClr>
                <a:srgbClr val="202122"/>
              </a:buClr>
              <a:buSzPts val="1200"/>
              <a:buFont typeface="Arial"/>
              <a:buChar char="●"/>
            </a:pPr>
            <a:r>
              <a:rPr lang="en" sz="1650">
                <a:solidFill>
                  <a:srgbClr val="202122"/>
                </a:solidFill>
                <a:highlight>
                  <a:srgbClr val="FFFFFF"/>
                </a:highlight>
                <a:latin typeface="Arial"/>
                <a:ea typeface="Arial"/>
                <a:cs typeface="Arial"/>
                <a:sym typeface="Arial"/>
              </a:rPr>
              <a:t>simplicity of a uniform interface;</a:t>
            </a:r>
            <a:endParaRPr sz="1650">
              <a:solidFill>
                <a:srgbClr val="202122"/>
              </a:solidFill>
              <a:highlight>
                <a:srgbClr val="FFFFFF"/>
              </a:highlight>
              <a:latin typeface="Arial"/>
              <a:ea typeface="Arial"/>
              <a:cs typeface="Arial"/>
              <a:sym typeface="Arial"/>
            </a:endParaRPr>
          </a:p>
          <a:p>
            <a:pPr indent="-304800" lvl="0" marL="685800" rtl="0" algn="l">
              <a:spcBef>
                <a:spcPts val="0"/>
              </a:spcBef>
              <a:spcAft>
                <a:spcPts val="0"/>
              </a:spcAft>
              <a:buClr>
                <a:srgbClr val="202122"/>
              </a:buClr>
              <a:buSzPts val="1200"/>
              <a:buFont typeface="Arial"/>
              <a:buChar char="●"/>
            </a:pPr>
            <a:r>
              <a:rPr lang="en" sz="1650">
                <a:solidFill>
                  <a:srgbClr val="202122"/>
                </a:solidFill>
                <a:highlight>
                  <a:srgbClr val="FFFFFF"/>
                </a:highlight>
                <a:latin typeface="Arial"/>
                <a:ea typeface="Arial"/>
                <a:cs typeface="Arial"/>
                <a:sym typeface="Arial"/>
              </a:rPr>
              <a:t>visibility of communication between components by service agents;</a:t>
            </a:r>
            <a:endParaRPr sz="1650">
              <a:solidFill>
                <a:srgbClr val="202122"/>
              </a:solidFill>
              <a:highlight>
                <a:srgbClr val="FFFFFF"/>
              </a:highlight>
              <a:latin typeface="Arial"/>
              <a:ea typeface="Arial"/>
              <a:cs typeface="Arial"/>
              <a:sym typeface="Arial"/>
            </a:endParaRPr>
          </a:p>
          <a:p>
            <a:pPr indent="-304800" lvl="0" marL="685800" rtl="0" algn="l">
              <a:spcBef>
                <a:spcPts val="0"/>
              </a:spcBef>
              <a:spcAft>
                <a:spcPts val="0"/>
              </a:spcAft>
              <a:buClr>
                <a:srgbClr val="202122"/>
              </a:buClr>
              <a:buSzPts val="1200"/>
              <a:buFont typeface="Arial"/>
              <a:buChar char="●"/>
            </a:pPr>
            <a:r>
              <a:rPr lang="en" sz="1650">
                <a:solidFill>
                  <a:srgbClr val="202122"/>
                </a:solidFill>
                <a:highlight>
                  <a:srgbClr val="FFFFFF"/>
                </a:highlight>
                <a:latin typeface="Arial"/>
                <a:ea typeface="Arial"/>
                <a:cs typeface="Arial"/>
                <a:sym typeface="Arial"/>
              </a:rPr>
              <a:t>portability of components by moving program code with the data;</a:t>
            </a:r>
            <a:endParaRPr sz="1650">
              <a:solidFill>
                <a:srgbClr val="202122"/>
              </a:solidFill>
              <a:highlight>
                <a:srgbClr val="FFFFFF"/>
              </a:highlight>
              <a:latin typeface="Arial"/>
              <a:ea typeface="Arial"/>
              <a:cs typeface="Arial"/>
              <a:sym typeface="Arial"/>
            </a:endParaRPr>
          </a:p>
          <a:p>
            <a:pPr indent="-304800" lvl="0" marL="685800" rtl="0" algn="l">
              <a:spcBef>
                <a:spcPts val="0"/>
              </a:spcBef>
              <a:spcAft>
                <a:spcPts val="0"/>
              </a:spcAft>
              <a:buClr>
                <a:srgbClr val="202122"/>
              </a:buClr>
              <a:buSzPts val="1200"/>
              <a:buFont typeface="Arial"/>
              <a:buChar char="●"/>
            </a:pPr>
            <a:r>
              <a:rPr lang="en" sz="1650">
                <a:solidFill>
                  <a:srgbClr val="202122"/>
                </a:solidFill>
                <a:highlight>
                  <a:srgbClr val="FFFFFF"/>
                </a:highlight>
                <a:latin typeface="Arial"/>
                <a:ea typeface="Arial"/>
                <a:cs typeface="Arial"/>
                <a:sym typeface="Arial"/>
              </a:rPr>
              <a:t>reliability in the resistance to failure at the system level in the presence of failures within components, connectors, or data</a:t>
            </a:r>
            <a:endParaRPr sz="1650">
              <a:solidFill>
                <a:srgbClr val="202122"/>
              </a:solidFill>
              <a:highlight>
                <a:srgbClr val="FFFFFF"/>
              </a:highlight>
              <a:latin typeface="Arial"/>
              <a:ea typeface="Arial"/>
              <a:cs typeface="Arial"/>
              <a:sym typeface="Arial"/>
            </a:endParaRPr>
          </a:p>
          <a:p>
            <a:pPr indent="0" lvl="0" marL="0" rtl="0" algn="l">
              <a:spcBef>
                <a:spcPts val="1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RESTful API (Example)</a:t>
            </a:r>
            <a:endParaRPr/>
          </a:p>
        </p:txBody>
      </p:sp>
      <p:pic>
        <p:nvPicPr>
          <p:cNvPr id="157" name="Google Shape;157;p23"/>
          <p:cNvPicPr preferRelativeResize="0"/>
          <p:nvPr/>
        </p:nvPicPr>
        <p:blipFill>
          <a:blip r:embed="rId3">
            <a:alphaModFix/>
          </a:blip>
          <a:stretch>
            <a:fillRect/>
          </a:stretch>
        </p:blipFill>
        <p:spPr>
          <a:xfrm>
            <a:off x="1076325" y="2928038"/>
            <a:ext cx="6991350" cy="2066925"/>
          </a:xfrm>
          <a:prstGeom prst="rect">
            <a:avLst/>
          </a:prstGeom>
          <a:noFill/>
          <a:ln>
            <a:noFill/>
          </a:ln>
        </p:spPr>
      </p:pic>
      <p:sp>
        <p:nvSpPr>
          <p:cNvPr id="158" name="Google Shape;158;p23"/>
          <p:cNvSpPr txBox="1"/>
          <p:nvPr/>
        </p:nvSpPr>
        <p:spPr>
          <a:xfrm>
            <a:off x="279450" y="1117825"/>
            <a:ext cx="8700900" cy="16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method used by Admin clients in order to register Officials.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Spring @RestController Class that accepts a POST request only from authenticated Users with the role of ADMIN (derived by analyzing the JWT claims). The UserData contains the Official’s necessary information.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Request options and </a:t>
            </a:r>
            <a:r>
              <a:rPr lang="en">
                <a:latin typeface="Roboto"/>
                <a:ea typeface="Roboto"/>
                <a:cs typeface="Roboto"/>
                <a:sym typeface="Roboto"/>
              </a:rPr>
              <a:t>headers (eg. Authorization bearer token) can be accessed with various @Annotations on-demand. The function response is encapsulated in an HTTP entity and returned to User as a server response. Exception handling and predetermined responses on error codes can also be seamlessly defined.</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Websockets and STOMP</a:t>
            </a:r>
            <a:endParaRPr/>
          </a:p>
        </p:txBody>
      </p:sp>
      <p:pic>
        <p:nvPicPr>
          <p:cNvPr id="164" name="Google Shape;164;p24"/>
          <p:cNvPicPr preferRelativeResize="0"/>
          <p:nvPr/>
        </p:nvPicPr>
        <p:blipFill>
          <a:blip r:embed="rId3">
            <a:alphaModFix/>
          </a:blip>
          <a:stretch>
            <a:fillRect/>
          </a:stretch>
        </p:blipFill>
        <p:spPr>
          <a:xfrm>
            <a:off x="3670700" y="1322600"/>
            <a:ext cx="5473300" cy="3820900"/>
          </a:xfrm>
          <a:prstGeom prst="rect">
            <a:avLst/>
          </a:prstGeom>
          <a:noFill/>
          <a:ln>
            <a:noFill/>
          </a:ln>
        </p:spPr>
      </p:pic>
      <p:sp>
        <p:nvSpPr>
          <p:cNvPr id="165" name="Google Shape;165;p24"/>
          <p:cNvSpPr txBox="1"/>
          <p:nvPr/>
        </p:nvSpPr>
        <p:spPr>
          <a:xfrm>
            <a:off x="173725" y="1835350"/>
            <a:ext cx="3497100" cy="330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Messages can be sent arbitrarily, to topics and users based on provided headers.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STOMP assigns a unique session ID to each authenticated user, in our case it’s their username.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Spring </a:t>
            </a:r>
            <a:r>
              <a:rPr lang="en">
                <a:latin typeface="Roboto"/>
                <a:ea typeface="Roboto"/>
                <a:cs typeface="Roboto"/>
                <a:sym typeface="Roboto"/>
              </a:rPr>
              <a:t>allows the definition of SPRING controllers that behave like @RestControllers and essentially treat incoming and outgoing messages as POST requests.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STOMP is a quick and reliable way to send highly customized messages to a group of Users (eg. Players of a game).</a:t>
            </a:r>
            <a:endParaRPr>
              <a:latin typeface="Roboto"/>
              <a:ea typeface="Roboto"/>
              <a:cs typeface="Roboto"/>
              <a:sym typeface="Roboto"/>
            </a:endParaRPr>
          </a:p>
        </p:txBody>
      </p:sp>
      <p:sp>
        <p:nvSpPr>
          <p:cNvPr id="166" name="Google Shape;166;p24"/>
          <p:cNvSpPr txBox="1"/>
          <p:nvPr/>
        </p:nvSpPr>
        <p:spPr>
          <a:xfrm>
            <a:off x="173500" y="1095175"/>
            <a:ext cx="34971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Reliable communication between authenticated users and server.</a:t>
            </a:r>
            <a:endParaRPr sz="16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Template and Event Listener</a:t>
            </a:r>
            <a:endParaRPr/>
          </a:p>
        </p:txBody>
      </p:sp>
      <p:pic>
        <p:nvPicPr>
          <p:cNvPr id="172" name="Google Shape;172;p25"/>
          <p:cNvPicPr preferRelativeResize="0"/>
          <p:nvPr/>
        </p:nvPicPr>
        <p:blipFill>
          <a:blip r:embed="rId3">
            <a:alphaModFix/>
          </a:blip>
          <a:stretch>
            <a:fillRect/>
          </a:stretch>
        </p:blipFill>
        <p:spPr>
          <a:xfrm>
            <a:off x="159288" y="2563588"/>
            <a:ext cx="7743825" cy="676275"/>
          </a:xfrm>
          <a:prstGeom prst="rect">
            <a:avLst/>
          </a:prstGeom>
          <a:noFill/>
          <a:ln>
            <a:noFill/>
          </a:ln>
        </p:spPr>
      </p:pic>
      <p:pic>
        <p:nvPicPr>
          <p:cNvPr id="173" name="Google Shape;173;p25"/>
          <p:cNvPicPr preferRelativeResize="0"/>
          <p:nvPr/>
        </p:nvPicPr>
        <p:blipFill>
          <a:blip r:embed="rId4">
            <a:alphaModFix/>
          </a:blip>
          <a:stretch>
            <a:fillRect/>
          </a:stretch>
        </p:blipFill>
        <p:spPr>
          <a:xfrm>
            <a:off x="152400" y="4306663"/>
            <a:ext cx="8839201" cy="693862"/>
          </a:xfrm>
          <a:prstGeom prst="rect">
            <a:avLst/>
          </a:prstGeom>
          <a:noFill/>
          <a:ln>
            <a:noFill/>
          </a:ln>
        </p:spPr>
      </p:pic>
      <p:pic>
        <p:nvPicPr>
          <p:cNvPr id="174" name="Google Shape;174;p25"/>
          <p:cNvPicPr preferRelativeResize="0"/>
          <p:nvPr/>
        </p:nvPicPr>
        <p:blipFill>
          <a:blip r:embed="rId5">
            <a:alphaModFix/>
          </a:blip>
          <a:stretch>
            <a:fillRect/>
          </a:stretch>
        </p:blipFill>
        <p:spPr>
          <a:xfrm>
            <a:off x="152400" y="3392263"/>
            <a:ext cx="6729573" cy="762000"/>
          </a:xfrm>
          <a:prstGeom prst="rect">
            <a:avLst/>
          </a:prstGeom>
          <a:noFill/>
          <a:ln>
            <a:noFill/>
          </a:ln>
        </p:spPr>
      </p:pic>
      <p:sp>
        <p:nvSpPr>
          <p:cNvPr id="175" name="Google Shape;175;p25"/>
          <p:cNvSpPr txBox="1"/>
          <p:nvPr/>
        </p:nvSpPr>
        <p:spPr>
          <a:xfrm>
            <a:off x="211475" y="1412375"/>
            <a:ext cx="87387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Spring can interact with Kafka either via Messaging Template that ensures type safety or via an event listener. Both options can</a:t>
            </a:r>
            <a:r>
              <a:rPr lang="en">
                <a:latin typeface="Roboto"/>
                <a:ea typeface="Roboto"/>
                <a:cs typeface="Roboto"/>
                <a:sym typeface="Roboto"/>
              </a:rPr>
              <a:t> be greatly customized as both can be passed a Kafka factory reference (contain options that are used to build the clients and manage messages)</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Apache Kafka</a:t>
            </a:r>
            <a:endParaRPr/>
          </a:p>
        </p:txBody>
      </p:sp>
      <p:sp>
        <p:nvSpPr>
          <p:cNvPr id="181" name="Google Shape;181;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Fundamentals</a:t>
            </a:r>
            <a:endParaRPr/>
          </a:p>
          <a:p>
            <a:pPr indent="-342900" lvl="0" marL="457200" rtl="0" algn="l">
              <a:spcBef>
                <a:spcPts val="0"/>
              </a:spcBef>
              <a:spcAft>
                <a:spcPts val="0"/>
              </a:spcAft>
              <a:buSzPts val="1800"/>
              <a:buChar char="●"/>
            </a:pPr>
            <a:r>
              <a:rPr lang="en"/>
              <a:t>Partitioning</a:t>
            </a:r>
            <a:endParaRPr/>
          </a:p>
          <a:p>
            <a:pPr indent="-342900" lvl="0" marL="457200" rtl="0" algn="l">
              <a:spcBef>
                <a:spcPts val="0"/>
              </a:spcBef>
              <a:spcAft>
                <a:spcPts val="0"/>
              </a:spcAft>
              <a:buSzPts val="1800"/>
              <a:buChar char="●"/>
            </a:pPr>
            <a:r>
              <a:rPr lang="en"/>
              <a:t>Kafka Streams</a:t>
            </a:r>
            <a:endParaRPr/>
          </a:p>
          <a:p>
            <a:pPr indent="-342900" lvl="0" marL="457200" rtl="0" algn="l">
              <a:spcBef>
                <a:spcPts val="0"/>
              </a:spcBef>
              <a:spcAft>
                <a:spcPts val="0"/>
              </a:spcAft>
              <a:buSzPts val="1800"/>
              <a:buChar char="●"/>
            </a:pPr>
            <a:r>
              <a:rPr lang="en"/>
              <a:t>State stores</a:t>
            </a:r>
            <a:endParaRPr/>
          </a:p>
          <a:p>
            <a:pPr indent="-342900" lvl="0" marL="457200" rtl="0" algn="l">
              <a:spcBef>
                <a:spcPts val="0"/>
              </a:spcBef>
              <a:spcAft>
                <a:spcPts val="0"/>
              </a:spcAft>
              <a:buSzPts val="1800"/>
              <a:buChar char="●"/>
            </a:pPr>
            <a:r>
              <a:rPr lang="en"/>
              <a:t>Interactive Queries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Apache Kafka</a:t>
            </a:r>
            <a:endParaRPr/>
          </a:p>
        </p:txBody>
      </p:sp>
      <p:sp>
        <p:nvSpPr>
          <p:cNvPr id="187" name="Google Shape;187;p27"/>
          <p:cNvSpPr txBox="1"/>
          <p:nvPr/>
        </p:nvSpPr>
        <p:spPr>
          <a:xfrm>
            <a:off x="152700" y="1427250"/>
            <a:ext cx="8772000" cy="77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Publish and subscribe to streams of records similar to a message queue.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Store streams of records in a fault-tolerant durable way.</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Process streams of records as they occur.</a:t>
            </a:r>
            <a:endParaRPr>
              <a:latin typeface="Roboto"/>
              <a:ea typeface="Roboto"/>
              <a:cs typeface="Roboto"/>
              <a:sym typeface="Roboto"/>
            </a:endParaRPr>
          </a:p>
        </p:txBody>
      </p:sp>
      <p:sp>
        <p:nvSpPr>
          <p:cNvPr id="188" name="Google Shape;188;p27"/>
          <p:cNvSpPr txBox="1"/>
          <p:nvPr/>
        </p:nvSpPr>
        <p:spPr>
          <a:xfrm>
            <a:off x="152600" y="4250200"/>
            <a:ext cx="8772000" cy="90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Roboto"/>
                <a:ea typeface="Roboto"/>
                <a:cs typeface="Roboto"/>
                <a:sym typeface="Roboto"/>
              </a:rPr>
              <a:t>Kafka is generally used for building real-time and fault-tolerant applications and most specifically:</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Data pipelines that reliably get data between systems or applications.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Streaming applications that transform or react to the streams of data.</a:t>
            </a:r>
            <a:endParaRPr>
              <a:latin typeface="Roboto"/>
              <a:ea typeface="Roboto"/>
              <a:cs typeface="Roboto"/>
              <a:sym typeface="Roboto"/>
            </a:endParaRPr>
          </a:p>
        </p:txBody>
      </p:sp>
      <p:pic>
        <p:nvPicPr>
          <p:cNvPr id="189" name="Google Shape;189;p27"/>
          <p:cNvPicPr preferRelativeResize="0"/>
          <p:nvPr/>
        </p:nvPicPr>
        <p:blipFill>
          <a:blip r:embed="rId3">
            <a:alphaModFix/>
          </a:blip>
          <a:stretch>
            <a:fillRect/>
          </a:stretch>
        </p:blipFill>
        <p:spPr>
          <a:xfrm>
            <a:off x="6949025" y="1369723"/>
            <a:ext cx="1540300" cy="770150"/>
          </a:xfrm>
          <a:prstGeom prst="rect">
            <a:avLst/>
          </a:prstGeom>
          <a:noFill/>
          <a:ln>
            <a:noFill/>
          </a:ln>
        </p:spPr>
      </p:pic>
      <p:sp>
        <p:nvSpPr>
          <p:cNvPr id="190" name="Google Shape;190;p27"/>
          <p:cNvSpPr txBox="1"/>
          <p:nvPr/>
        </p:nvSpPr>
        <p:spPr>
          <a:xfrm>
            <a:off x="134725" y="2275025"/>
            <a:ext cx="8826600" cy="197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Key terminology:</a:t>
            </a:r>
            <a:endParaRPr/>
          </a:p>
          <a:p>
            <a:pPr indent="-317500" lvl="0" marL="457200" rtl="0" algn="l">
              <a:spcBef>
                <a:spcPts val="0"/>
              </a:spcBef>
              <a:spcAft>
                <a:spcPts val="0"/>
              </a:spcAft>
              <a:buSzPts val="1400"/>
              <a:buChar char="●"/>
            </a:pPr>
            <a:r>
              <a:rPr lang="en"/>
              <a:t>Kafka creates, maintains and processes data in the form of key-value pairs called </a:t>
            </a:r>
            <a:r>
              <a:rPr b="1" lang="en"/>
              <a:t>records</a:t>
            </a:r>
            <a:r>
              <a:rPr lang="en"/>
              <a:t>.</a:t>
            </a:r>
            <a:endParaRPr/>
          </a:p>
          <a:p>
            <a:pPr indent="-317500" lvl="0" marL="457200" rtl="0" algn="l">
              <a:spcBef>
                <a:spcPts val="0"/>
              </a:spcBef>
              <a:spcAft>
                <a:spcPts val="0"/>
              </a:spcAft>
              <a:buSzPts val="1400"/>
              <a:buChar char="●"/>
            </a:pPr>
            <a:r>
              <a:rPr lang="en"/>
              <a:t>Kafka maintains streams of records by persisting them in </a:t>
            </a:r>
            <a:r>
              <a:rPr b="1" lang="en"/>
              <a:t>topics</a:t>
            </a:r>
            <a:r>
              <a:rPr lang="en"/>
              <a:t>.</a:t>
            </a:r>
            <a:endParaRPr/>
          </a:p>
          <a:p>
            <a:pPr indent="-317500" lvl="0" marL="457200" rtl="0" algn="l">
              <a:spcBef>
                <a:spcPts val="0"/>
              </a:spcBef>
              <a:spcAft>
                <a:spcPts val="0"/>
              </a:spcAft>
              <a:buSzPts val="1400"/>
              <a:buChar char="●"/>
            </a:pPr>
            <a:r>
              <a:rPr lang="en"/>
              <a:t>Processes that publish messages to Kafka topics are called </a:t>
            </a:r>
            <a:r>
              <a:rPr b="1" lang="en"/>
              <a:t>producers</a:t>
            </a:r>
            <a:r>
              <a:rPr lang="en"/>
              <a:t>.</a:t>
            </a:r>
            <a:endParaRPr/>
          </a:p>
          <a:p>
            <a:pPr indent="-317500" lvl="0" marL="457200" rtl="0" algn="l">
              <a:spcBef>
                <a:spcPts val="0"/>
              </a:spcBef>
              <a:spcAft>
                <a:spcPts val="0"/>
              </a:spcAft>
              <a:buSzPts val="1400"/>
              <a:buChar char="●"/>
            </a:pPr>
            <a:r>
              <a:rPr lang="en"/>
              <a:t>Processes that subscribe to one or more topics and process their streams are called </a:t>
            </a:r>
            <a:r>
              <a:rPr b="1" lang="en"/>
              <a:t>consumers</a:t>
            </a:r>
            <a:r>
              <a:rPr lang="en"/>
              <a:t>.</a:t>
            </a:r>
            <a:endParaRPr/>
          </a:p>
          <a:p>
            <a:pPr indent="-317500" lvl="0" marL="457200" rtl="0" algn="l">
              <a:spcBef>
                <a:spcPts val="0"/>
              </a:spcBef>
              <a:spcAft>
                <a:spcPts val="0"/>
              </a:spcAft>
              <a:buSzPts val="1400"/>
              <a:buChar char="●"/>
            </a:pPr>
            <a:r>
              <a:rPr lang="en"/>
              <a:t>Topics consist of one or more </a:t>
            </a:r>
            <a:r>
              <a:rPr b="1" lang="en"/>
              <a:t>partitions</a:t>
            </a:r>
            <a:r>
              <a:rPr lang="en"/>
              <a:t>.</a:t>
            </a:r>
            <a:endParaRPr/>
          </a:p>
          <a:p>
            <a:pPr indent="-317500" lvl="0" marL="457200" rtl="0" algn="l">
              <a:spcBef>
                <a:spcPts val="0"/>
              </a:spcBef>
              <a:spcAft>
                <a:spcPts val="0"/>
              </a:spcAft>
              <a:buSzPts val="1400"/>
              <a:buChar char="●"/>
            </a:pPr>
            <a:r>
              <a:rPr lang="en"/>
              <a:t>Brokers are servers of a Kafka cluster that hold a number of </a:t>
            </a:r>
            <a:r>
              <a:rPr b="1" lang="en"/>
              <a:t>partitions</a:t>
            </a:r>
            <a:r>
              <a:rPr lang="en"/>
              <a:t>. </a:t>
            </a:r>
            <a:endParaRPr/>
          </a:p>
          <a:p>
            <a:pPr indent="-317500" lvl="0" marL="457200" rtl="0" algn="l">
              <a:spcBef>
                <a:spcPts val="0"/>
              </a:spcBef>
              <a:spcAft>
                <a:spcPts val="0"/>
              </a:spcAft>
              <a:buSzPts val="1400"/>
              <a:buChar char="●"/>
            </a:pPr>
            <a:r>
              <a:rPr lang="en"/>
              <a:t>Records contain fields that include </a:t>
            </a:r>
            <a:r>
              <a:rPr b="1" lang="en"/>
              <a:t>metadata </a:t>
            </a:r>
            <a:r>
              <a:rPr lang="en"/>
              <a:t>of the above information. </a:t>
            </a:r>
            <a:endParaRPr/>
          </a:p>
        </p:txBody>
      </p:sp>
      <p:sp>
        <p:nvSpPr>
          <p:cNvPr id="191" name="Google Shape;191;p27"/>
          <p:cNvSpPr txBox="1"/>
          <p:nvPr/>
        </p:nvSpPr>
        <p:spPr>
          <a:xfrm>
            <a:off x="189300" y="1037475"/>
            <a:ext cx="8772000" cy="36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Roboto"/>
                <a:ea typeface="Roboto"/>
                <a:cs typeface="Roboto"/>
                <a:sym typeface="Roboto"/>
              </a:rPr>
              <a:t>Apache Kafka is a distributed and fault-tolerant streaming platform with the following key capabilities.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1"/>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1"/>
                                        <p:tgtEl>
                                          <p:spTgt spid="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1"/>
                                        <p:tgtEl>
                                          <p:spTgt spid="1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Topics</a:t>
            </a:r>
            <a:endParaRPr/>
          </a:p>
        </p:txBody>
      </p:sp>
      <p:sp>
        <p:nvSpPr>
          <p:cNvPr id="197" name="Google Shape;197;p28"/>
          <p:cNvSpPr txBox="1"/>
          <p:nvPr/>
        </p:nvSpPr>
        <p:spPr>
          <a:xfrm>
            <a:off x="216350" y="912725"/>
            <a:ext cx="88122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Applications can read or write records in topics which is Kafka’s abstraction of storing data streams.</a:t>
            </a:r>
            <a:endParaRPr>
              <a:latin typeface="Roboto"/>
              <a:ea typeface="Roboto"/>
              <a:cs typeface="Roboto"/>
              <a:sym typeface="Roboto"/>
            </a:endParaRPr>
          </a:p>
        </p:txBody>
      </p:sp>
      <p:sp>
        <p:nvSpPr>
          <p:cNvPr id="198" name="Google Shape;198;p28"/>
          <p:cNvSpPr txBox="1"/>
          <p:nvPr/>
        </p:nvSpPr>
        <p:spPr>
          <a:xfrm>
            <a:off x="268250" y="1475225"/>
            <a:ext cx="8708400" cy="30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Key concepts of topics: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Multi-subscriber</a:t>
            </a:r>
            <a:br>
              <a:rPr lang="en">
                <a:latin typeface="Roboto"/>
                <a:ea typeface="Roboto"/>
                <a:cs typeface="Roboto"/>
                <a:sym typeface="Roboto"/>
              </a:rPr>
            </a:br>
            <a:r>
              <a:rPr lang="en">
                <a:latin typeface="Roboto"/>
                <a:ea typeface="Roboto"/>
                <a:cs typeface="Roboto"/>
                <a:sym typeface="Roboto"/>
              </a:rPr>
              <a:t>A topic can have zero, one, or many consumers that subscribe to the data written to it.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Consist of many partitions</a:t>
            </a:r>
            <a:br>
              <a:rPr b="1" lang="en">
                <a:latin typeface="Roboto"/>
                <a:ea typeface="Roboto"/>
                <a:cs typeface="Roboto"/>
                <a:sym typeface="Roboto"/>
              </a:rPr>
            </a:br>
            <a:r>
              <a:rPr lang="en">
                <a:latin typeface="Roboto"/>
                <a:ea typeface="Roboto"/>
                <a:cs typeface="Roboto"/>
                <a:sym typeface="Roboto"/>
              </a:rPr>
              <a:t>Each partition is an ordered, immutable sequence of records that is continually appended to.</a:t>
            </a:r>
            <a:br>
              <a:rPr lang="en">
                <a:latin typeface="Roboto"/>
                <a:ea typeface="Roboto"/>
                <a:cs typeface="Roboto"/>
                <a:sym typeface="Roboto"/>
              </a:rPr>
            </a:br>
            <a:r>
              <a:rPr lang="en">
                <a:latin typeface="Roboto"/>
                <a:ea typeface="Roboto"/>
                <a:cs typeface="Roboto"/>
                <a:sym typeface="Roboto"/>
              </a:rPr>
              <a:t>The records in the partitions are assigned a sequential id (offset) that uniquely identifies each record within the partition.</a:t>
            </a:r>
            <a:br>
              <a:rPr lang="en">
                <a:latin typeface="Roboto"/>
                <a:ea typeface="Roboto"/>
                <a:cs typeface="Roboto"/>
                <a:sym typeface="Roboto"/>
              </a:rPr>
            </a:br>
            <a:r>
              <a:rPr lang="en">
                <a:latin typeface="Roboto"/>
                <a:ea typeface="Roboto"/>
                <a:cs typeface="Roboto"/>
                <a:sym typeface="Roboto"/>
              </a:rPr>
              <a:t>They allow topics to scale beyond the size of a single server.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Retention period</a:t>
            </a:r>
            <a:br>
              <a:rPr b="1" lang="en">
                <a:latin typeface="Roboto"/>
                <a:ea typeface="Roboto"/>
                <a:cs typeface="Roboto"/>
                <a:sym typeface="Roboto"/>
              </a:rPr>
            </a:br>
            <a:r>
              <a:rPr lang="en">
                <a:latin typeface="Roboto"/>
                <a:ea typeface="Roboto"/>
                <a:cs typeface="Roboto"/>
                <a:sym typeface="Roboto"/>
              </a:rPr>
              <a:t>The Kafka cluster durably persists all published records—whether or not they have been consumed—using a configurable retention period.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Meta-data</a:t>
            </a:r>
            <a:br>
              <a:rPr b="1" lang="en">
                <a:latin typeface="Roboto"/>
                <a:ea typeface="Roboto"/>
                <a:cs typeface="Roboto"/>
                <a:sym typeface="Roboto"/>
              </a:rPr>
            </a:br>
            <a:r>
              <a:rPr lang="en">
                <a:latin typeface="Roboto"/>
                <a:ea typeface="Roboto"/>
                <a:cs typeface="Roboto"/>
                <a:sym typeface="Roboto"/>
              </a:rPr>
              <a:t>The only metadata retained on a per-consumer basis is the offset of that consumer in the partition.</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200"/>
                                        <p:tgtEl>
                                          <p:spTgt spid="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200"/>
                                        <p:tgtEl>
                                          <p:spTgt spid="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200"/>
                                        <p:tgtEl>
                                          <p:spTgt spid="1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animEffect filter="fade" transition="in">
                                      <p:cBhvr>
                                        <p:cTn dur="200"/>
                                        <p:tgtEl>
                                          <p:spTgt spid="1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animEffect filter="fade" transition="in">
                                      <p:cBhvr>
                                        <p:cTn dur="200"/>
                                        <p:tgtEl>
                                          <p:spTgt spid="1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animEffect filter="fade" transition="in">
                                      <p:cBhvr>
                                        <p:cTn dur="200"/>
                                        <p:tgtEl>
                                          <p:spTgt spid="19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Distribution</a:t>
            </a:r>
            <a:endParaRPr/>
          </a:p>
        </p:txBody>
      </p:sp>
      <p:sp>
        <p:nvSpPr>
          <p:cNvPr id="204" name="Google Shape;204;p29"/>
          <p:cNvSpPr txBox="1"/>
          <p:nvPr/>
        </p:nvSpPr>
        <p:spPr>
          <a:xfrm>
            <a:off x="236825" y="865700"/>
            <a:ext cx="8777100" cy="69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latin typeface="Roboto"/>
                <a:ea typeface="Roboto"/>
                <a:cs typeface="Roboto"/>
                <a:sym typeface="Roboto"/>
              </a:rPr>
              <a:t>The partitions of a topic are distributed over a number of </a:t>
            </a:r>
            <a:r>
              <a:rPr b="1" lang="en">
                <a:latin typeface="Roboto"/>
                <a:ea typeface="Roboto"/>
                <a:cs typeface="Roboto"/>
                <a:sym typeface="Roboto"/>
              </a:rPr>
              <a:t>brokers </a:t>
            </a:r>
            <a:r>
              <a:rPr lang="en">
                <a:latin typeface="Roboto"/>
                <a:ea typeface="Roboto"/>
                <a:cs typeface="Roboto"/>
                <a:sym typeface="Roboto"/>
              </a:rPr>
              <a:t>with each one handling data and requests for a share of the partitions. Each partition is </a:t>
            </a:r>
            <a:r>
              <a:rPr b="1" lang="en">
                <a:latin typeface="Roboto"/>
                <a:ea typeface="Roboto"/>
                <a:cs typeface="Roboto"/>
                <a:sym typeface="Roboto"/>
              </a:rPr>
              <a:t>replicated </a:t>
            </a:r>
            <a:r>
              <a:rPr lang="en">
                <a:latin typeface="Roboto"/>
                <a:ea typeface="Roboto"/>
                <a:cs typeface="Roboto"/>
                <a:sym typeface="Roboto"/>
              </a:rPr>
              <a:t>across a configurable number of brokers for fault tolerance.</a:t>
            </a:r>
            <a:br>
              <a:rPr lang="en">
                <a:latin typeface="Roboto"/>
                <a:ea typeface="Roboto"/>
                <a:cs typeface="Roboto"/>
                <a:sym typeface="Roboto"/>
              </a:rPr>
            </a:br>
            <a:endParaRPr>
              <a:latin typeface="Roboto"/>
              <a:ea typeface="Roboto"/>
              <a:cs typeface="Roboto"/>
              <a:sym typeface="Roboto"/>
            </a:endParaRPr>
          </a:p>
        </p:txBody>
      </p:sp>
      <p:sp>
        <p:nvSpPr>
          <p:cNvPr id="205" name="Google Shape;205;p29"/>
          <p:cNvSpPr txBox="1"/>
          <p:nvPr/>
        </p:nvSpPr>
        <p:spPr>
          <a:xfrm>
            <a:off x="362525" y="1688100"/>
            <a:ext cx="8525700" cy="69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rPr lang="en">
                <a:latin typeface="Roboto"/>
                <a:ea typeface="Roboto"/>
                <a:cs typeface="Roboto"/>
                <a:sym typeface="Roboto"/>
              </a:rPr>
              <a:t>Each partition has one server which acts as the </a:t>
            </a:r>
            <a:r>
              <a:rPr b="1" lang="en">
                <a:latin typeface="Roboto"/>
                <a:ea typeface="Roboto"/>
                <a:cs typeface="Roboto"/>
                <a:sym typeface="Roboto"/>
              </a:rPr>
              <a:t>leader</a:t>
            </a:r>
            <a:r>
              <a:rPr lang="en">
                <a:latin typeface="Roboto"/>
                <a:ea typeface="Roboto"/>
                <a:cs typeface="Roboto"/>
                <a:sym typeface="Roboto"/>
              </a:rPr>
              <a:t> and zero or more servers which act as </a:t>
            </a:r>
            <a:r>
              <a:rPr b="1" lang="en">
                <a:latin typeface="Roboto"/>
                <a:ea typeface="Roboto"/>
                <a:cs typeface="Roboto"/>
                <a:sym typeface="Roboto"/>
              </a:rPr>
              <a:t>followers</a:t>
            </a:r>
            <a:r>
              <a:rPr lang="en">
                <a:latin typeface="Roboto"/>
                <a:ea typeface="Roboto"/>
                <a:cs typeface="Roboto"/>
                <a:sym typeface="Roboto"/>
              </a:rPr>
              <a:t>. The leader handles all read and write requests for the partition while the followers passively replicate the leader. If the leader fails, one of the followers will automatically become the new leader. </a:t>
            </a:r>
            <a:endParaRPr>
              <a:latin typeface="Roboto"/>
              <a:ea typeface="Roboto"/>
              <a:cs typeface="Roboto"/>
              <a:sym typeface="Roboto"/>
            </a:endParaRPr>
          </a:p>
        </p:txBody>
      </p:sp>
      <p:pic>
        <p:nvPicPr>
          <p:cNvPr id="206" name="Google Shape;206;p29"/>
          <p:cNvPicPr preferRelativeResize="0"/>
          <p:nvPr/>
        </p:nvPicPr>
        <p:blipFill>
          <a:blip r:embed="rId3">
            <a:alphaModFix/>
          </a:blip>
          <a:stretch>
            <a:fillRect/>
          </a:stretch>
        </p:blipFill>
        <p:spPr>
          <a:xfrm>
            <a:off x="518575" y="2802954"/>
            <a:ext cx="3796113" cy="1766368"/>
          </a:xfrm>
          <a:prstGeom prst="rect">
            <a:avLst/>
          </a:prstGeom>
          <a:noFill/>
          <a:ln>
            <a:noFill/>
          </a:ln>
        </p:spPr>
      </p:pic>
      <p:sp>
        <p:nvSpPr>
          <p:cNvPr id="207" name="Google Shape;207;p29"/>
          <p:cNvSpPr txBox="1"/>
          <p:nvPr/>
        </p:nvSpPr>
        <p:spPr>
          <a:xfrm>
            <a:off x="1419023" y="4770822"/>
            <a:ext cx="1935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Anatomy of a Kafka Topic</a:t>
            </a:r>
            <a:endParaRPr sz="1200">
              <a:latin typeface="Roboto"/>
              <a:ea typeface="Roboto"/>
              <a:cs typeface="Roboto"/>
              <a:sym typeface="Roboto"/>
            </a:endParaRPr>
          </a:p>
        </p:txBody>
      </p:sp>
      <p:sp>
        <p:nvSpPr>
          <p:cNvPr id="208" name="Google Shape;208;p29"/>
          <p:cNvSpPr txBox="1"/>
          <p:nvPr/>
        </p:nvSpPr>
        <p:spPr>
          <a:xfrm>
            <a:off x="5859158" y="4736272"/>
            <a:ext cx="1935000" cy="4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Brokers with topics</a:t>
            </a:r>
            <a:endParaRPr sz="1200">
              <a:latin typeface="Roboto"/>
              <a:ea typeface="Roboto"/>
              <a:cs typeface="Roboto"/>
              <a:sym typeface="Roboto"/>
            </a:endParaRPr>
          </a:p>
        </p:txBody>
      </p:sp>
      <p:pic>
        <p:nvPicPr>
          <p:cNvPr id="209" name="Google Shape;209;p29"/>
          <p:cNvPicPr preferRelativeResize="0"/>
          <p:nvPr/>
        </p:nvPicPr>
        <p:blipFill>
          <a:blip r:embed="rId4">
            <a:alphaModFix/>
          </a:blip>
          <a:stretch>
            <a:fillRect/>
          </a:stretch>
        </p:blipFill>
        <p:spPr>
          <a:xfrm>
            <a:off x="4911963" y="2802950"/>
            <a:ext cx="3815899" cy="18062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Producers and Consumers</a:t>
            </a:r>
            <a:endParaRPr/>
          </a:p>
        </p:txBody>
      </p:sp>
      <p:sp>
        <p:nvSpPr>
          <p:cNvPr id="215" name="Google Shape;215;p30"/>
          <p:cNvSpPr txBox="1"/>
          <p:nvPr/>
        </p:nvSpPr>
        <p:spPr>
          <a:xfrm>
            <a:off x="98250" y="847650"/>
            <a:ext cx="8826600" cy="5385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b="1" lang="en">
                <a:latin typeface="Roboto"/>
                <a:ea typeface="Roboto"/>
                <a:cs typeface="Roboto"/>
                <a:sym typeface="Roboto"/>
              </a:rPr>
              <a:t>Producers </a:t>
            </a:r>
            <a:r>
              <a:rPr lang="en">
                <a:latin typeface="Roboto"/>
                <a:ea typeface="Roboto"/>
                <a:cs typeface="Roboto"/>
                <a:sym typeface="Roboto"/>
              </a:rPr>
              <a:t>publish records to specific partitions of topics. Assignment can be done in a round-robin fashion to balance load or  according to some semantic partition function (eg. key hash).</a:t>
            </a:r>
            <a:endParaRPr>
              <a:latin typeface="Roboto"/>
              <a:ea typeface="Roboto"/>
              <a:cs typeface="Roboto"/>
              <a:sym typeface="Roboto"/>
            </a:endParaRPr>
          </a:p>
        </p:txBody>
      </p:sp>
      <p:sp>
        <p:nvSpPr>
          <p:cNvPr id="216" name="Google Shape;216;p30"/>
          <p:cNvSpPr txBox="1"/>
          <p:nvPr/>
        </p:nvSpPr>
        <p:spPr>
          <a:xfrm>
            <a:off x="140625" y="1495100"/>
            <a:ext cx="8927400" cy="1067400"/>
          </a:xfrm>
          <a:prstGeom prst="rect">
            <a:avLst/>
          </a:prstGeom>
          <a:noFill/>
          <a:ln>
            <a:noFill/>
          </a:ln>
        </p:spPr>
        <p:txBody>
          <a:bodyPr anchorCtr="0" anchor="t" bIns="91425" lIns="91425" spcFirstLastPara="1" rIns="91425" wrap="square" tIns="91425">
            <a:noAutofit/>
          </a:bodyPr>
          <a:lstStyle/>
          <a:p>
            <a:pPr indent="457200" lvl="0" marL="0" marR="0" rtl="0" algn="l">
              <a:lnSpc>
                <a:spcPct val="115000"/>
              </a:lnSpc>
              <a:spcBef>
                <a:spcPts val="0"/>
              </a:spcBef>
              <a:spcAft>
                <a:spcPts val="0"/>
              </a:spcAft>
              <a:buNone/>
            </a:pPr>
            <a:r>
              <a:rPr b="1" lang="en">
                <a:latin typeface="Roboto"/>
                <a:ea typeface="Roboto"/>
                <a:cs typeface="Roboto"/>
                <a:sym typeface="Roboto"/>
              </a:rPr>
              <a:t>Consumers </a:t>
            </a:r>
            <a:r>
              <a:rPr lang="en">
                <a:latin typeface="Roboto"/>
                <a:ea typeface="Roboto"/>
                <a:cs typeface="Roboto"/>
                <a:sym typeface="Roboto"/>
              </a:rPr>
              <a:t>label themselves with a consumer group name and each record published to a topic is delivered to one consumer instance within each subscribing consumer group. Multiple consumer instances within the same group receive records in a round-robin manner. However, if all the consumer instances have different consumer groups then each record will be broadcast.</a:t>
            </a:r>
            <a:endParaRPr>
              <a:latin typeface="Roboto"/>
              <a:ea typeface="Roboto"/>
              <a:cs typeface="Roboto"/>
              <a:sym typeface="Roboto"/>
            </a:endParaRPr>
          </a:p>
        </p:txBody>
      </p:sp>
      <p:pic>
        <p:nvPicPr>
          <p:cNvPr id="217" name="Google Shape;217;p30"/>
          <p:cNvPicPr preferRelativeResize="0"/>
          <p:nvPr/>
        </p:nvPicPr>
        <p:blipFill>
          <a:blip r:embed="rId3">
            <a:alphaModFix/>
          </a:blip>
          <a:stretch>
            <a:fillRect/>
          </a:stretch>
        </p:blipFill>
        <p:spPr>
          <a:xfrm>
            <a:off x="5275600" y="2763687"/>
            <a:ext cx="3215650" cy="1709575"/>
          </a:xfrm>
          <a:prstGeom prst="rect">
            <a:avLst/>
          </a:prstGeom>
          <a:noFill/>
          <a:ln>
            <a:noFill/>
          </a:ln>
        </p:spPr>
      </p:pic>
      <p:pic>
        <p:nvPicPr>
          <p:cNvPr id="218" name="Google Shape;218;p30"/>
          <p:cNvPicPr preferRelativeResize="0"/>
          <p:nvPr/>
        </p:nvPicPr>
        <p:blipFill>
          <a:blip r:embed="rId4">
            <a:alphaModFix/>
          </a:blip>
          <a:stretch>
            <a:fillRect/>
          </a:stretch>
        </p:blipFill>
        <p:spPr>
          <a:xfrm>
            <a:off x="893069" y="2693350"/>
            <a:ext cx="3411884" cy="1850249"/>
          </a:xfrm>
          <a:prstGeom prst="rect">
            <a:avLst/>
          </a:prstGeom>
          <a:noFill/>
          <a:ln>
            <a:noFill/>
          </a:ln>
        </p:spPr>
      </p:pic>
      <p:sp>
        <p:nvSpPr>
          <p:cNvPr id="219" name="Google Shape;219;p30"/>
          <p:cNvSpPr txBox="1"/>
          <p:nvPr/>
        </p:nvSpPr>
        <p:spPr>
          <a:xfrm>
            <a:off x="1361725" y="4713325"/>
            <a:ext cx="2479200" cy="40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Producer and consumer on a single topic</a:t>
            </a:r>
            <a:endParaRPr sz="1000">
              <a:latin typeface="Roboto"/>
              <a:ea typeface="Roboto"/>
              <a:cs typeface="Roboto"/>
              <a:sym typeface="Roboto"/>
            </a:endParaRPr>
          </a:p>
        </p:txBody>
      </p:sp>
      <p:sp>
        <p:nvSpPr>
          <p:cNvPr id="220" name="Google Shape;220;p30"/>
          <p:cNvSpPr txBox="1"/>
          <p:nvPr/>
        </p:nvSpPr>
        <p:spPr>
          <a:xfrm>
            <a:off x="5643825" y="4637125"/>
            <a:ext cx="2479200" cy="40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Producer with multiple consumer groups</a:t>
            </a:r>
            <a:endParaRPr sz="10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Streams</a:t>
            </a:r>
            <a:endParaRPr/>
          </a:p>
        </p:txBody>
      </p:sp>
      <p:sp>
        <p:nvSpPr>
          <p:cNvPr id="226" name="Google Shape;226;p31"/>
          <p:cNvSpPr txBox="1"/>
          <p:nvPr/>
        </p:nvSpPr>
        <p:spPr>
          <a:xfrm>
            <a:off x="156975" y="1950200"/>
            <a:ext cx="4350000" cy="322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Roboto"/>
                <a:ea typeface="Roboto"/>
                <a:cs typeface="Roboto"/>
                <a:sym typeface="Roboto"/>
              </a:rPr>
              <a:t>Key concepts: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Application </a:t>
            </a:r>
            <a:r>
              <a:rPr b="1" lang="en">
                <a:latin typeface="Roboto"/>
                <a:ea typeface="Roboto"/>
                <a:cs typeface="Roboto"/>
                <a:sym typeface="Roboto"/>
              </a:rPr>
              <a:t>topologies </a:t>
            </a:r>
            <a:r>
              <a:rPr lang="en">
                <a:latin typeface="Roboto"/>
                <a:ea typeface="Roboto"/>
                <a:cs typeface="Roboto"/>
                <a:sym typeface="Roboto"/>
              </a:rPr>
              <a:t>stream records from a Kafka topic and flush them to a Kafka sink.</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Between producer and consumer instances a number of </a:t>
            </a:r>
            <a:r>
              <a:rPr b="1" lang="en">
                <a:latin typeface="Roboto"/>
                <a:ea typeface="Roboto"/>
                <a:cs typeface="Roboto"/>
                <a:sym typeface="Roboto"/>
              </a:rPr>
              <a:t>transformations </a:t>
            </a:r>
            <a:r>
              <a:rPr lang="en">
                <a:latin typeface="Roboto"/>
                <a:ea typeface="Roboto"/>
                <a:cs typeface="Roboto"/>
                <a:sym typeface="Roboto"/>
              </a:rPr>
              <a:t>can be applied to incoming data streams.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Parallelism </a:t>
            </a:r>
            <a:r>
              <a:rPr lang="en">
                <a:latin typeface="Roboto"/>
                <a:ea typeface="Roboto"/>
                <a:cs typeface="Roboto"/>
                <a:sym typeface="Roboto"/>
              </a:rPr>
              <a:t>model is based on partitions.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State stores</a:t>
            </a:r>
            <a:r>
              <a:rPr lang="en">
                <a:latin typeface="Roboto"/>
                <a:ea typeface="Roboto"/>
                <a:cs typeface="Roboto"/>
                <a:sym typeface="Roboto"/>
              </a:rPr>
              <a:t> allow for fast access to data summaries.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Fault tolerance</a:t>
            </a:r>
            <a:r>
              <a:rPr lang="en">
                <a:latin typeface="Roboto"/>
                <a:ea typeface="Roboto"/>
                <a:cs typeface="Roboto"/>
                <a:sym typeface="Roboto"/>
              </a:rPr>
              <a:t> provided by the Kafka cluster is extended in order to make state stores durable.</a:t>
            </a:r>
            <a:endParaRPr>
              <a:latin typeface="Roboto"/>
              <a:ea typeface="Roboto"/>
              <a:cs typeface="Roboto"/>
              <a:sym typeface="Roboto"/>
            </a:endParaRPr>
          </a:p>
        </p:txBody>
      </p:sp>
      <p:sp>
        <p:nvSpPr>
          <p:cNvPr id="227" name="Google Shape;227;p31"/>
          <p:cNvSpPr txBox="1"/>
          <p:nvPr/>
        </p:nvSpPr>
        <p:spPr>
          <a:xfrm>
            <a:off x="156975" y="900325"/>
            <a:ext cx="8826600" cy="844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latin typeface="Roboto"/>
                <a:ea typeface="Roboto"/>
                <a:cs typeface="Roboto"/>
                <a:sym typeface="Roboto"/>
              </a:rPr>
              <a:t>Kafka Streams simplifies application development by building on the Kafka producer and consumer APIs and leveraging the native capabilities of Kafka to offer data parallelism, distributed coordination, fault tolerance, and operational simplicity.</a:t>
            </a:r>
            <a:endParaRPr>
              <a:latin typeface="Roboto"/>
              <a:ea typeface="Roboto"/>
              <a:cs typeface="Roboto"/>
              <a:sym typeface="Roboto"/>
            </a:endParaRPr>
          </a:p>
        </p:txBody>
      </p:sp>
      <p:pic>
        <p:nvPicPr>
          <p:cNvPr id="228" name="Google Shape;228;p31"/>
          <p:cNvPicPr preferRelativeResize="0"/>
          <p:nvPr/>
        </p:nvPicPr>
        <p:blipFill>
          <a:blip r:embed="rId3">
            <a:alphaModFix/>
          </a:blip>
          <a:stretch>
            <a:fillRect/>
          </a:stretch>
        </p:blipFill>
        <p:spPr>
          <a:xfrm>
            <a:off x="4507050" y="1547400"/>
            <a:ext cx="4542151" cy="3707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2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animEffect filter="fade" transition="in">
                                      <p:cBhvr>
                                        <p:cTn dur="200"/>
                                        <p:tgtEl>
                                          <p:spTgt spid="2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animEffect filter="fade" transition="in">
                                      <p:cBhvr>
                                        <p:cTn dur="200"/>
                                        <p:tgtEl>
                                          <p:spTgt spid="2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2" st="2"/>
                                            </p:txEl>
                                          </p:spTgt>
                                        </p:tgtEl>
                                        <p:attrNameLst>
                                          <p:attrName>style.visibility</p:attrName>
                                        </p:attrNameLst>
                                      </p:cBhvr>
                                      <p:to>
                                        <p:strVal val="visible"/>
                                      </p:to>
                                    </p:set>
                                    <p:animEffect filter="fade" transition="in">
                                      <p:cBhvr>
                                        <p:cTn dur="200"/>
                                        <p:tgtEl>
                                          <p:spTgt spid="2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3" st="3"/>
                                            </p:txEl>
                                          </p:spTgt>
                                        </p:tgtEl>
                                        <p:attrNameLst>
                                          <p:attrName>style.visibility</p:attrName>
                                        </p:attrNameLst>
                                      </p:cBhvr>
                                      <p:to>
                                        <p:strVal val="visible"/>
                                      </p:to>
                                    </p:set>
                                    <p:animEffect filter="fade" transition="in">
                                      <p:cBhvr>
                                        <p:cTn dur="200"/>
                                        <p:tgtEl>
                                          <p:spTgt spid="2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4" st="4"/>
                                            </p:txEl>
                                          </p:spTgt>
                                        </p:tgtEl>
                                        <p:attrNameLst>
                                          <p:attrName>style.visibility</p:attrName>
                                        </p:attrNameLst>
                                      </p:cBhvr>
                                      <p:to>
                                        <p:strVal val="visible"/>
                                      </p:to>
                                    </p:set>
                                    <p:animEffect filter="fade" transition="in">
                                      <p:cBhvr>
                                        <p:cTn dur="200"/>
                                        <p:tgtEl>
                                          <p:spTgt spid="2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5" st="5"/>
                                            </p:txEl>
                                          </p:spTgt>
                                        </p:tgtEl>
                                        <p:attrNameLst>
                                          <p:attrName>style.visibility</p:attrName>
                                        </p:attrNameLst>
                                      </p:cBhvr>
                                      <p:to>
                                        <p:strVal val="visible"/>
                                      </p:to>
                                    </p:set>
                                    <p:animEffect filter="fade" transition="in">
                                      <p:cBhvr>
                                        <p:cTn dur="200"/>
                                        <p:tgtEl>
                                          <p:spTgt spid="22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92" name="Google Shape;92;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Summary</a:t>
            </a:r>
            <a:endParaRPr/>
          </a:p>
          <a:p>
            <a:pPr indent="-342900" lvl="0" marL="457200" rtl="0" algn="l">
              <a:spcBef>
                <a:spcPts val="0"/>
              </a:spcBef>
              <a:spcAft>
                <a:spcPts val="0"/>
              </a:spcAft>
              <a:buSzPts val="1800"/>
              <a:buChar char="●"/>
            </a:pPr>
            <a:r>
              <a:rPr lang="en"/>
              <a:t>Difficulties</a:t>
            </a:r>
            <a:endParaRPr/>
          </a:p>
          <a:p>
            <a:pPr indent="-342900" lvl="0" marL="457200" rtl="0" algn="l">
              <a:spcBef>
                <a:spcPts val="0"/>
              </a:spcBef>
              <a:spcAft>
                <a:spcPts val="0"/>
              </a:spcAft>
              <a:buSzPts val="1800"/>
              <a:buChar char="●"/>
            </a:pPr>
            <a:r>
              <a:rPr lang="en"/>
              <a:t>Technologies</a:t>
            </a:r>
            <a:endParaRPr/>
          </a:p>
        </p:txBody>
      </p:sp>
      <p:sp>
        <p:nvSpPr>
          <p:cNvPr id="93" name="Google Shape;93;p14"/>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Streams partitions and tasks</a:t>
            </a:r>
            <a:endParaRPr/>
          </a:p>
        </p:txBody>
      </p:sp>
      <p:sp>
        <p:nvSpPr>
          <p:cNvPr id="234" name="Google Shape;234;p32"/>
          <p:cNvSpPr txBox="1"/>
          <p:nvPr/>
        </p:nvSpPr>
        <p:spPr>
          <a:xfrm>
            <a:off x="98100" y="957375"/>
            <a:ext cx="8826600" cy="7863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latin typeface="Roboto"/>
                <a:ea typeface="Roboto"/>
                <a:cs typeface="Roboto"/>
                <a:sym typeface="Roboto"/>
              </a:rPr>
              <a:t>Kafka Streams partitions data for processing it which enables </a:t>
            </a:r>
            <a:r>
              <a:rPr b="1" lang="en">
                <a:latin typeface="Roboto"/>
                <a:ea typeface="Roboto"/>
                <a:cs typeface="Roboto"/>
                <a:sym typeface="Roboto"/>
              </a:rPr>
              <a:t>data</a:t>
            </a:r>
            <a:r>
              <a:rPr lang="en">
                <a:latin typeface="Roboto"/>
                <a:ea typeface="Roboto"/>
                <a:cs typeface="Roboto"/>
                <a:sym typeface="Roboto"/>
              </a:rPr>
              <a:t> </a:t>
            </a:r>
            <a:r>
              <a:rPr b="1" lang="en">
                <a:latin typeface="Roboto"/>
                <a:ea typeface="Roboto"/>
                <a:cs typeface="Roboto"/>
                <a:sym typeface="Roboto"/>
              </a:rPr>
              <a:t>locality</a:t>
            </a:r>
            <a:r>
              <a:rPr lang="en">
                <a:latin typeface="Roboto"/>
                <a:ea typeface="Roboto"/>
                <a:cs typeface="Roboto"/>
                <a:sym typeface="Roboto"/>
              </a:rPr>
              <a:t>, </a:t>
            </a:r>
            <a:r>
              <a:rPr b="1" lang="en">
                <a:latin typeface="Roboto"/>
                <a:ea typeface="Roboto"/>
                <a:cs typeface="Roboto"/>
                <a:sym typeface="Roboto"/>
              </a:rPr>
              <a:t>elasticity</a:t>
            </a:r>
            <a:r>
              <a:rPr lang="en">
                <a:latin typeface="Roboto"/>
                <a:ea typeface="Roboto"/>
                <a:cs typeface="Roboto"/>
                <a:sym typeface="Roboto"/>
              </a:rPr>
              <a:t>, </a:t>
            </a:r>
            <a:r>
              <a:rPr b="1" lang="en">
                <a:latin typeface="Roboto"/>
                <a:ea typeface="Roboto"/>
                <a:cs typeface="Roboto"/>
                <a:sym typeface="Roboto"/>
              </a:rPr>
              <a:t>scalability</a:t>
            </a:r>
            <a:r>
              <a:rPr lang="en">
                <a:latin typeface="Roboto"/>
                <a:ea typeface="Roboto"/>
                <a:cs typeface="Roboto"/>
                <a:sym typeface="Roboto"/>
              </a:rPr>
              <a:t> and </a:t>
            </a:r>
            <a:r>
              <a:rPr b="1" lang="en">
                <a:latin typeface="Roboto"/>
                <a:ea typeface="Roboto"/>
                <a:cs typeface="Roboto"/>
                <a:sym typeface="Roboto"/>
              </a:rPr>
              <a:t>fault tolerance</a:t>
            </a:r>
            <a:r>
              <a:rPr lang="en">
                <a:latin typeface="Roboto"/>
                <a:ea typeface="Roboto"/>
                <a:cs typeface="Roboto"/>
                <a:sym typeface="Roboto"/>
              </a:rPr>
              <a:t>. Kafka Streams uses the concepts of partitions and tasks as logical units of its parallelism model based on Kafka topic partitions. </a:t>
            </a:r>
            <a:endParaRPr>
              <a:latin typeface="Roboto"/>
              <a:ea typeface="Roboto"/>
              <a:cs typeface="Roboto"/>
              <a:sym typeface="Roboto"/>
            </a:endParaRPr>
          </a:p>
        </p:txBody>
      </p:sp>
      <p:sp>
        <p:nvSpPr>
          <p:cNvPr id="235" name="Google Shape;235;p32"/>
          <p:cNvSpPr txBox="1"/>
          <p:nvPr/>
        </p:nvSpPr>
        <p:spPr>
          <a:xfrm>
            <a:off x="176100" y="1769800"/>
            <a:ext cx="8748600" cy="849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Roboto"/>
              <a:buChar char="●"/>
            </a:pPr>
            <a:r>
              <a:rPr lang="en">
                <a:latin typeface="Roboto"/>
                <a:ea typeface="Roboto"/>
                <a:cs typeface="Roboto"/>
                <a:sym typeface="Roboto"/>
              </a:rPr>
              <a:t>Each stream partition is a totally ordered sequence of data records and maps to a Kafka topic partition.</a:t>
            </a:r>
            <a:endParaRPr>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
                <a:latin typeface="Roboto"/>
                <a:ea typeface="Roboto"/>
                <a:cs typeface="Roboto"/>
                <a:sym typeface="Roboto"/>
              </a:rPr>
              <a:t>A data record in the stream maps to a Kafka message from that topic.</a:t>
            </a:r>
            <a:endParaRPr>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
                <a:latin typeface="Roboto"/>
                <a:ea typeface="Roboto"/>
                <a:cs typeface="Roboto"/>
                <a:sym typeface="Roboto"/>
              </a:rPr>
              <a:t>The keys of data records determine how data is routed to specific partitions within topics.</a:t>
            </a:r>
            <a:endParaRPr>
              <a:latin typeface="Roboto"/>
              <a:ea typeface="Roboto"/>
              <a:cs typeface="Roboto"/>
              <a:sym typeface="Roboto"/>
            </a:endParaRPr>
          </a:p>
        </p:txBody>
      </p:sp>
      <p:sp>
        <p:nvSpPr>
          <p:cNvPr id="236" name="Google Shape;236;p32"/>
          <p:cNvSpPr txBox="1"/>
          <p:nvPr/>
        </p:nvSpPr>
        <p:spPr>
          <a:xfrm>
            <a:off x="176100" y="2829700"/>
            <a:ext cx="4663800" cy="9672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None/>
            </a:pPr>
            <a:r>
              <a:rPr lang="en">
                <a:latin typeface="Roboto"/>
                <a:ea typeface="Roboto"/>
                <a:cs typeface="Roboto"/>
                <a:sym typeface="Roboto"/>
              </a:rPr>
              <a:t>Kafka Streams creates a </a:t>
            </a:r>
            <a:r>
              <a:rPr b="1" lang="en">
                <a:latin typeface="Roboto"/>
                <a:ea typeface="Roboto"/>
                <a:cs typeface="Roboto"/>
                <a:sym typeface="Roboto"/>
              </a:rPr>
              <a:t>fixed number</a:t>
            </a:r>
            <a:r>
              <a:rPr lang="en">
                <a:latin typeface="Roboto"/>
                <a:ea typeface="Roboto"/>
                <a:cs typeface="Roboto"/>
                <a:sym typeface="Roboto"/>
              </a:rPr>
              <a:t> of tasks based on the input stream partitions of the application, with each task assigned a list of partitions from Kafka topics. </a:t>
            </a:r>
            <a:endParaRPr sz="1150">
              <a:latin typeface="Roboto"/>
              <a:ea typeface="Roboto"/>
              <a:cs typeface="Roboto"/>
              <a:sym typeface="Roboto"/>
            </a:endParaRPr>
          </a:p>
        </p:txBody>
      </p:sp>
      <p:pic>
        <p:nvPicPr>
          <p:cNvPr id="237" name="Google Shape;237;p32"/>
          <p:cNvPicPr preferRelativeResize="0"/>
          <p:nvPr/>
        </p:nvPicPr>
        <p:blipFill>
          <a:blip r:embed="rId3">
            <a:alphaModFix/>
          </a:blip>
          <a:stretch>
            <a:fillRect/>
          </a:stretch>
        </p:blipFill>
        <p:spPr>
          <a:xfrm>
            <a:off x="5941850" y="2660950"/>
            <a:ext cx="2532475" cy="1955450"/>
          </a:xfrm>
          <a:prstGeom prst="rect">
            <a:avLst/>
          </a:prstGeom>
          <a:noFill/>
          <a:ln>
            <a:noFill/>
          </a:ln>
        </p:spPr>
      </p:pic>
      <p:sp>
        <p:nvSpPr>
          <p:cNvPr id="238" name="Google Shape;238;p32"/>
          <p:cNvSpPr txBox="1"/>
          <p:nvPr/>
        </p:nvSpPr>
        <p:spPr>
          <a:xfrm>
            <a:off x="176100" y="3993275"/>
            <a:ext cx="4591800" cy="1035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rPr lang="en">
                <a:latin typeface="Roboto"/>
                <a:ea typeface="Roboto"/>
                <a:cs typeface="Roboto"/>
                <a:sym typeface="Roboto"/>
              </a:rPr>
              <a:t>The assignment of partitions to tasks </a:t>
            </a:r>
            <a:r>
              <a:rPr b="1" lang="en">
                <a:latin typeface="Roboto"/>
                <a:ea typeface="Roboto"/>
                <a:cs typeface="Roboto"/>
                <a:sym typeface="Roboto"/>
              </a:rPr>
              <a:t>never changes</a:t>
            </a:r>
            <a:r>
              <a:rPr lang="en">
                <a:latin typeface="Roboto"/>
                <a:ea typeface="Roboto"/>
                <a:cs typeface="Roboto"/>
                <a:sym typeface="Roboto"/>
              </a:rPr>
              <a:t> and if an application instance fails all of its tasks will be automatically rebalanced.</a:t>
            </a:r>
            <a:endParaRPr sz="1150">
              <a:latin typeface="Roboto"/>
              <a:ea typeface="Roboto"/>
              <a:cs typeface="Roboto"/>
              <a:sym typeface="Roboto"/>
            </a:endParaRPr>
          </a:p>
        </p:txBody>
      </p:sp>
      <p:sp>
        <p:nvSpPr>
          <p:cNvPr id="239" name="Google Shape;239;p32"/>
          <p:cNvSpPr txBox="1"/>
          <p:nvPr/>
        </p:nvSpPr>
        <p:spPr>
          <a:xfrm>
            <a:off x="5446950" y="4724375"/>
            <a:ext cx="35298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The diagram above shows two different topics consumed by two tasks..</a:t>
            </a:r>
            <a:endParaRPr sz="1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2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animEffect filter="fade" transition="in">
                                      <p:cBhvr>
                                        <p:cTn dur="200"/>
                                        <p:tgtEl>
                                          <p:spTgt spid="2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animEffect filter="fade" transition="in">
                                      <p:cBhvr>
                                        <p:cTn dur="200"/>
                                        <p:tgtEl>
                                          <p:spTgt spid="2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animEffect filter="fade" transition="in">
                                      <p:cBhvr>
                                        <p:cTn dur="200"/>
                                        <p:tgtEl>
                                          <p:spTgt spid="23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2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200"/>
                                        <p:tgtEl>
                                          <p:spTgt spid="239"/>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animEffect filter="fade" transition="in">
                                      <p:cBhvr>
                                        <p:cTn dur="200"/>
                                        <p:tgtEl>
                                          <p:spTgt spid="23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2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stores</a:t>
            </a:r>
            <a:endParaRPr/>
          </a:p>
        </p:txBody>
      </p:sp>
      <p:pic>
        <p:nvPicPr>
          <p:cNvPr id="245" name="Google Shape;245;p33"/>
          <p:cNvPicPr preferRelativeResize="0"/>
          <p:nvPr/>
        </p:nvPicPr>
        <p:blipFill>
          <a:blip r:embed="rId3">
            <a:alphaModFix/>
          </a:blip>
          <a:stretch>
            <a:fillRect/>
          </a:stretch>
        </p:blipFill>
        <p:spPr>
          <a:xfrm>
            <a:off x="5273700" y="1859000"/>
            <a:ext cx="3769976" cy="2938300"/>
          </a:xfrm>
          <a:prstGeom prst="rect">
            <a:avLst/>
          </a:prstGeom>
          <a:noFill/>
          <a:ln>
            <a:noFill/>
          </a:ln>
        </p:spPr>
      </p:pic>
      <p:sp>
        <p:nvSpPr>
          <p:cNvPr id="246" name="Google Shape;246;p33"/>
          <p:cNvSpPr txBox="1"/>
          <p:nvPr/>
        </p:nvSpPr>
        <p:spPr>
          <a:xfrm>
            <a:off x="144225" y="1050700"/>
            <a:ext cx="89133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Kafka Streams provides state stores which can be used to store and query data. The Kafka Streams DSL automatically manages such state stores when you stateful operators are called.</a:t>
            </a:r>
            <a:endParaRPr>
              <a:latin typeface="Roboto"/>
              <a:ea typeface="Roboto"/>
              <a:cs typeface="Roboto"/>
              <a:sym typeface="Roboto"/>
            </a:endParaRPr>
          </a:p>
        </p:txBody>
      </p:sp>
      <p:sp>
        <p:nvSpPr>
          <p:cNvPr id="247" name="Google Shape;247;p33"/>
          <p:cNvSpPr txBox="1"/>
          <p:nvPr/>
        </p:nvSpPr>
        <p:spPr>
          <a:xfrm>
            <a:off x="98250" y="1898125"/>
            <a:ext cx="4949100" cy="302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Roboto"/>
                <a:ea typeface="Roboto"/>
                <a:cs typeface="Roboto"/>
                <a:sym typeface="Roboto"/>
              </a:rPr>
              <a:t>Useful info about state stores.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Every stream task in a Kafka Streams application may embed one or more local state stores that can be accessed via APIs to store and query data (aka Interactive Querying).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State is created and cleaned up automatically.</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All application instances are aware of other application instances and their locations (ip:port).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Kafka Streams offers fault-tolerance and automatic recovery for such local state stores.</a:t>
            </a:r>
            <a:endParaRPr>
              <a:latin typeface="Roboto"/>
              <a:ea typeface="Roboto"/>
              <a:cs typeface="Roboto"/>
              <a:sym typeface="Roboto"/>
            </a:endParaRPr>
          </a:p>
          <a:p>
            <a:pPr indent="-317500" lvl="0" marL="457200" rtl="0" algn="l">
              <a:spcBef>
                <a:spcPts val="0"/>
              </a:spcBef>
              <a:spcAft>
                <a:spcPts val="0"/>
              </a:spcAft>
              <a:buClr>
                <a:srgbClr val="434343"/>
              </a:buClr>
              <a:buSzPts val="1400"/>
              <a:buFont typeface="Roboto"/>
              <a:buChar char="●"/>
            </a:pPr>
            <a:r>
              <a:rPr lang="en">
                <a:latin typeface="Roboto"/>
                <a:ea typeface="Roboto"/>
                <a:cs typeface="Roboto"/>
                <a:sym typeface="Roboto"/>
              </a:rPr>
              <a:t>State stores are located in Kafka changelog topics that have log compaction enabled.</a:t>
            </a:r>
            <a:br>
              <a:rPr lang="en">
                <a:latin typeface="Roboto"/>
                <a:ea typeface="Roboto"/>
                <a:cs typeface="Roboto"/>
                <a:sym typeface="Roboto"/>
              </a:rPr>
            </a:br>
            <a:br>
              <a:rPr lang="en">
                <a:latin typeface="Roboto"/>
                <a:ea typeface="Roboto"/>
                <a:cs typeface="Roboto"/>
                <a:sym typeface="Roboto"/>
              </a:rPr>
            </a:br>
            <a:endParaRPr>
              <a:latin typeface="Roboto"/>
              <a:ea typeface="Roboto"/>
              <a:cs typeface="Roboto"/>
              <a:sym typeface="Roboto"/>
            </a:endParaRPr>
          </a:p>
        </p:txBody>
      </p:sp>
      <p:sp>
        <p:nvSpPr>
          <p:cNvPr id="248" name="Google Shape;248;p33"/>
          <p:cNvSpPr txBox="1"/>
          <p:nvPr/>
        </p:nvSpPr>
        <p:spPr>
          <a:xfrm>
            <a:off x="5395125" y="4858050"/>
            <a:ext cx="35298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latin typeface="Roboto"/>
                <a:ea typeface="Roboto"/>
                <a:cs typeface="Roboto"/>
                <a:sym typeface="Roboto"/>
              </a:rPr>
              <a:t>The diagram shows two stream tasks with their dedicated local state stores.</a:t>
            </a:r>
            <a:endParaRPr sz="1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2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2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Effect filter="fade" transition="in">
                                      <p:cBhvr>
                                        <p:cTn dur="200"/>
                                        <p:tgtEl>
                                          <p:spTgt spid="2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animEffect filter="fade" transition="in">
                                      <p:cBhvr>
                                        <p:cTn dur="200"/>
                                        <p:tgtEl>
                                          <p:spTgt spid="2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2" st="2"/>
                                            </p:txEl>
                                          </p:spTgt>
                                        </p:tgtEl>
                                        <p:attrNameLst>
                                          <p:attrName>style.visibility</p:attrName>
                                        </p:attrNameLst>
                                      </p:cBhvr>
                                      <p:to>
                                        <p:strVal val="visible"/>
                                      </p:to>
                                    </p:set>
                                    <p:animEffect filter="fade" transition="in">
                                      <p:cBhvr>
                                        <p:cTn dur="200"/>
                                        <p:tgtEl>
                                          <p:spTgt spid="2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3" st="3"/>
                                            </p:txEl>
                                          </p:spTgt>
                                        </p:tgtEl>
                                        <p:attrNameLst>
                                          <p:attrName>style.visibility</p:attrName>
                                        </p:attrNameLst>
                                      </p:cBhvr>
                                      <p:to>
                                        <p:strVal val="visible"/>
                                      </p:to>
                                    </p:set>
                                    <p:animEffect filter="fade" transition="in">
                                      <p:cBhvr>
                                        <p:cTn dur="200"/>
                                        <p:tgtEl>
                                          <p:spTgt spid="2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4" st="4"/>
                                            </p:txEl>
                                          </p:spTgt>
                                        </p:tgtEl>
                                        <p:attrNameLst>
                                          <p:attrName>style.visibility</p:attrName>
                                        </p:attrNameLst>
                                      </p:cBhvr>
                                      <p:to>
                                        <p:strVal val="visible"/>
                                      </p:to>
                                    </p:set>
                                    <p:animEffect filter="fade" transition="in">
                                      <p:cBhvr>
                                        <p:cTn dur="200"/>
                                        <p:tgtEl>
                                          <p:spTgt spid="2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5" st="5"/>
                                            </p:txEl>
                                          </p:spTgt>
                                        </p:tgtEl>
                                        <p:attrNameLst>
                                          <p:attrName>style.visibility</p:attrName>
                                        </p:attrNameLst>
                                      </p:cBhvr>
                                      <p:to>
                                        <p:strVal val="visible"/>
                                      </p:to>
                                    </p:set>
                                    <p:animEffect filter="fade" transition="in">
                                      <p:cBhvr>
                                        <p:cTn dur="200"/>
                                        <p:tgtEl>
                                          <p:spTgt spid="24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Docker Swarm</a:t>
            </a:r>
            <a:endParaRPr/>
          </a:p>
        </p:txBody>
      </p:sp>
      <p:sp>
        <p:nvSpPr>
          <p:cNvPr id="254" name="Google Shape;254;p34"/>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Deployment configurations</a:t>
            </a:r>
            <a:endParaRPr/>
          </a:p>
        </p:txBody>
      </p:sp>
      <p:sp>
        <p:nvSpPr>
          <p:cNvPr id="255" name="Google Shape;255;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Introduction</a:t>
            </a:r>
            <a:endParaRPr/>
          </a:p>
          <a:p>
            <a:pPr indent="-342900" lvl="0" marL="457200" rtl="0" algn="l">
              <a:spcBef>
                <a:spcPts val="0"/>
              </a:spcBef>
              <a:spcAft>
                <a:spcPts val="0"/>
              </a:spcAft>
              <a:buSzPts val="1800"/>
              <a:buChar char="●"/>
            </a:pPr>
            <a:r>
              <a:rPr lang="en"/>
              <a:t>Docker Registry</a:t>
            </a:r>
            <a:endParaRPr/>
          </a:p>
          <a:p>
            <a:pPr indent="-342900" lvl="0" marL="457200" rtl="0" algn="l">
              <a:spcBef>
                <a:spcPts val="0"/>
              </a:spcBef>
              <a:spcAft>
                <a:spcPts val="0"/>
              </a:spcAft>
              <a:buSzPts val="1800"/>
              <a:buChar char="●"/>
            </a:pPr>
            <a:r>
              <a:rPr lang="en"/>
              <a:t>Swarm configuration</a:t>
            </a:r>
            <a:endParaRPr/>
          </a:p>
          <a:p>
            <a:pPr indent="-342900" lvl="0" marL="457200" rtl="0" algn="l">
              <a:spcBef>
                <a:spcPts val="0"/>
              </a:spcBef>
              <a:spcAft>
                <a:spcPts val="0"/>
              </a:spcAft>
              <a:buSzPts val="1800"/>
              <a:buChar char="●"/>
            </a:pPr>
            <a:r>
              <a:rPr lang="en"/>
              <a:t>Swarm deployment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61" name="Google Shape;261;p35"/>
          <p:cNvSpPr txBox="1"/>
          <p:nvPr/>
        </p:nvSpPr>
        <p:spPr>
          <a:xfrm>
            <a:off x="294550" y="1193350"/>
            <a:ext cx="8814300" cy="70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700">
                <a:latin typeface="Roboto"/>
                <a:ea typeface="Roboto"/>
                <a:cs typeface="Roboto"/>
                <a:sym typeface="Roboto"/>
              </a:rPr>
              <a:t>Docker provides the ability to package and run an application in a loosely isolated environment called a container.</a:t>
            </a:r>
            <a:endParaRPr sz="1700">
              <a:latin typeface="Roboto"/>
              <a:ea typeface="Roboto"/>
              <a:cs typeface="Roboto"/>
              <a:sym typeface="Roboto"/>
            </a:endParaRPr>
          </a:p>
        </p:txBody>
      </p:sp>
      <p:pic>
        <p:nvPicPr>
          <p:cNvPr id="262" name="Google Shape;262;p35"/>
          <p:cNvPicPr preferRelativeResize="0"/>
          <p:nvPr/>
        </p:nvPicPr>
        <p:blipFill>
          <a:blip r:embed="rId3">
            <a:alphaModFix/>
          </a:blip>
          <a:stretch>
            <a:fillRect/>
          </a:stretch>
        </p:blipFill>
        <p:spPr>
          <a:xfrm>
            <a:off x="5505225" y="2296075"/>
            <a:ext cx="3638775" cy="2847425"/>
          </a:xfrm>
          <a:prstGeom prst="rect">
            <a:avLst/>
          </a:prstGeom>
          <a:noFill/>
          <a:ln>
            <a:noFill/>
          </a:ln>
        </p:spPr>
      </p:pic>
      <p:sp>
        <p:nvSpPr>
          <p:cNvPr id="263" name="Google Shape;263;p35"/>
          <p:cNvSpPr txBox="1"/>
          <p:nvPr/>
        </p:nvSpPr>
        <p:spPr>
          <a:xfrm>
            <a:off x="362525" y="2175225"/>
            <a:ext cx="5142600" cy="28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Docker provides tooling and a platform to manage the lifecycle of your containers:</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Develop your application and its supporting components using containers.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container becomes the unit for distributing and testing your application.</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When you’re ready, deploy your application into your production environment, as a container or an orchestrated service.</a:t>
            </a:r>
            <a:endParaRPr sz="15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Registry</a:t>
            </a:r>
            <a:endParaRPr/>
          </a:p>
        </p:txBody>
      </p:sp>
      <p:pic>
        <p:nvPicPr>
          <p:cNvPr id="269" name="Google Shape;269;p36"/>
          <p:cNvPicPr preferRelativeResize="0"/>
          <p:nvPr/>
        </p:nvPicPr>
        <p:blipFill>
          <a:blip r:embed="rId3">
            <a:alphaModFix/>
          </a:blip>
          <a:stretch>
            <a:fillRect/>
          </a:stretch>
        </p:blipFill>
        <p:spPr>
          <a:xfrm>
            <a:off x="3871425" y="2714625"/>
            <a:ext cx="5248275" cy="2200275"/>
          </a:xfrm>
          <a:prstGeom prst="rect">
            <a:avLst/>
          </a:prstGeom>
          <a:noFill/>
          <a:ln>
            <a:noFill/>
          </a:ln>
        </p:spPr>
      </p:pic>
      <p:sp>
        <p:nvSpPr>
          <p:cNvPr id="270" name="Google Shape;270;p36"/>
          <p:cNvSpPr txBox="1"/>
          <p:nvPr/>
        </p:nvSpPr>
        <p:spPr>
          <a:xfrm>
            <a:off x="415400" y="1216000"/>
            <a:ext cx="85575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a:ea typeface="Roboto"/>
                <a:cs typeface="Roboto"/>
                <a:sym typeface="Roboto"/>
              </a:rPr>
              <a:t>The Registry is a stateless, highly scalable server side application that stores and lets you distribute Docker images.</a:t>
            </a:r>
            <a:endParaRPr sz="1700">
              <a:latin typeface="Roboto"/>
              <a:ea typeface="Roboto"/>
              <a:cs typeface="Roboto"/>
              <a:sym typeface="Roboto"/>
            </a:endParaRPr>
          </a:p>
        </p:txBody>
      </p:sp>
      <p:sp>
        <p:nvSpPr>
          <p:cNvPr id="271" name="Google Shape;271;p36"/>
          <p:cNvSpPr txBox="1"/>
          <p:nvPr/>
        </p:nvSpPr>
        <p:spPr>
          <a:xfrm>
            <a:off x="294550" y="2571750"/>
            <a:ext cx="3534900" cy="25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Registry should be used if we want to:</a:t>
            </a:r>
            <a:endParaRPr sz="15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Tightly control where your images are being stored.</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Fully own your images distribution pipeline.</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Integrate image storage and distribution tightly into your in-house development workflow.</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Swarm configuration</a:t>
            </a:r>
            <a:endParaRPr/>
          </a:p>
        </p:txBody>
      </p:sp>
      <p:sp>
        <p:nvSpPr>
          <p:cNvPr id="277" name="Google Shape;277;p37"/>
          <p:cNvSpPr txBox="1"/>
          <p:nvPr/>
        </p:nvSpPr>
        <p:spPr>
          <a:xfrm>
            <a:off x="120850" y="1382175"/>
            <a:ext cx="8942700" cy="11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A </a:t>
            </a:r>
            <a:r>
              <a:rPr b="1" lang="en">
                <a:solidFill>
                  <a:srgbClr val="222222"/>
                </a:solidFill>
                <a:highlight>
                  <a:srgbClr val="FFFFFF"/>
                </a:highlight>
              </a:rPr>
              <a:t>Docker Swarm</a:t>
            </a:r>
            <a:r>
              <a:rPr lang="en">
                <a:solidFill>
                  <a:srgbClr val="222222"/>
                </a:solidFill>
                <a:highlight>
                  <a:srgbClr val="FFFFFF"/>
                </a:highlight>
              </a:rPr>
              <a:t> is a group of either physical or virtual machines that are running the </a:t>
            </a:r>
            <a:r>
              <a:rPr b="1" lang="en">
                <a:solidFill>
                  <a:srgbClr val="222222"/>
                </a:solidFill>
                <a:highlight>
                  <a:srgbClr val="FFFFFF"/>
                </a:highlight>
              </a:rPr>
              <a:t>Docker</a:t>
            </a:r>
            <a:r>
              <a:rPr lang="en">
                <a:solidFill>
                  <a:srgbClr val="222222"/>
                </a:solidFill>
                <a:highlight>
                  <a:srgbClr val="FFFFFF"/>
                </a:highlight>
              </a:rPr>
              <a:t> application and that have been configured to join together in a cluster.</a:t>
            </a:r>
            <a:endParaRPr>
              <a:solidFill>
                <a:srgbClr val="222222"/>
              </a:solidFill>
              <a:highlight>
                <a:srgbClr val="FFFFFF"/>
              </a:highlight>
            </a:endParaRPr>
          </a:p>
          <a:p>
            <a:pPr indent="0" lvl="0" marL="0" rtl="0" algn="l">
              <a:spcBef>
                <a:spcPts val="0"/>
              </a:spcBef>
              <a:spcAft>
                <a:spcPts val="0"/>
              </a:spcAft>
              <a:buNone/>
            </a:pPr>
            <a:r>
              <a:t/>
            </a:r>
            <a:endParaRPr b="1">
              <a:solidFill>
                <a:srgbClr val="222222"/>
              </a:solidFill>
              <a:highlight>
                <a:srgbClr val="FFFFFF"/>
              </a:highlight>
            </a:endParaRPr>
          </a:p>
          <a:p>
            <a:pPr indent="0" lvl="0" marL="0" rtl="0" algn="l">
              <a:spcBef>
                <a:spcPts val="0"/>
              </a:spcBef>
              <a:spcAft>
                <a:spcPts val="0"/>
              </a:spcAft>
              <a:buNone/>
            </a:pPr>
            <a:r>
              <a:rPr b="1" lang="en">
                <a:solidFill>
                  <a:srgbClr val="222222"/>
                </a:solidFill>
                <a:highlight>
                  <a:srgbClr val="FFFFFF"/>
                </a:highlight>
              </a:rPr>
              <a:t>Docker swarm</a:t>
            </a:r>
            <a:r>
              <a:rPr lang="en">
                <a:solidFill>
                  <a:srgbClr val="222222"/>
                </a:solidFill>
                <a:highlight>
                  <a:srgbClr val="FFFFFF"/>
                </a:highlight>
              </a:rPr>
              <a:t> is a container orchestration tool, meaning that it allows the user to manage multiple containers deployed across multiple host machines.</a:t>
            </a:r>
            <a:endParaRPr sz="1600"/>
          </a:p>
        </p:txBody>
      </p:sp>
      <p:pic>
        <p:nvPicPr>
          <p:cNvPr id="278" name="Google Shape;278;p37"/>
          <p:cNvPicPr preferRelativeResize="0"/>
          <p:nvPr/>
        </p:nvPicPr>
        <p:blipFill>
          <a:blip r:embed="rId3">
            <a:alphaModFix/>
          </a:blip>
          <a:stretch>
            <a:fillRect/>
          </a:stretch>
        </p:blipFill>
        <p:spPr>
          <a:xfrm>
            <a:off x="4132750" y="2529681"/>
            <a:ext cx="5011249" cy="2615820"/>
          </a:xfrm>
          <a:prstGeom prst="rect">
            <a:avLst/>
          </a:prstGeom>
          <a:noFill/>
          <a:ln>
            <a:noFill/>
          </a:ln>
        </p:spPr>
      </p:pic>
      <p:sp>
        <p:nvSpPr>
          <p:cNvPr id="279" name="Google Shape;279;p37"/>
          <p:cNvSpPr txBox="1"/>
          <p:nvPr/>
        </p:nvSpPr>
        <p:spPr>
          <a:xfrm>
            <a:off x="226575" y="2945625"/>
            <a:ext cx="3527400" cy="20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Containers can be described in a markup language file (usually called swarm.yml) and user, program, cluster and container options can </a:t>
            </a:r>
            <a:r>
              <a:rPr lang="en">
                <a:latin typeface="Roboto"/>
                <a:ea typeface="Roboto"/>
                <a:cs typeface="Roboto"/>
                <a:sym typeface="Roboto"/>
              </a:rPr>
              <a:t>easily </a:t>
            </a:r>
            <a:r>
              <a:rPr lang="en">
                <a:latin typeface="Roboto"/>
                <a:ea typeface="Roboto"/>
                <a:cs typeface="Roboto"/>
                <a:sym typeface="Roboto"/>
              </a:rPr>
              <a:t>be configured.</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Swarm deployment - MySQL stack</a:t>
            </a:r>
            <a:endParaRPr/>
          </a:p>
        </p:txBody>
      </p:sp>
      <p:sp>
        <p:nvSpPr>
          <p:cNvPr id="285" name="Google Shape;285;p38"/>
          <p:cNvSpPr txBox="1"/>
          <p:nvPr/>
        </p:nvSpPr>
        <p:spPr>
          <a:xfrm>
            <a:off x="311700" y="1185125"/>
            <a:ext cx="8624400" cy="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a:ea typeface="Roboto"/>
                <a:cs typeface="Roboto"/>
                <a:sym typeface="Roboto"/>
              </a:rPr>
              <a:t>Our deployment consists of 2 MySQL instances that contain User and Play data.</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An efficient MySQL Routing container and a MySQL Failover service ensure high availability and reliability.</a:t>
            </a:r>
            <a:endParaRPr sz="1700">
              <a:latin typeface="Roboto"/>
              <a:ea typeface="Roboto"/>
              <a:cs typeface="Roboto"/>
              <a:sym typeface="Roboto"/>
            </a:endParaRPr>
          </a:p>
        </p:txBody>
      </p:sp>
      <p:pic>
        <p:nvPicPr>
          <p:cNvPr id="286" name="Google Shape;286;p38"/>
          <p:cNvPicPr preferRelativeResize="0"/>
          <p:nvPr/>
        </p:nvPicPr>
        <p:blipFill>
          <a:blip r:embed="rId3">
            <a:alphaModFix/>
          </a:blip>
          <a:stretch>
            <a:fillRect/>
          </a:stretch>
        </p:blipFill>
        <p:spPr>
          <a:xfrm>
            <a:off x="3800800" y="2117525"/>
            <a:ext cx="5343209" cy="3025976"/>
          </a:xfrm>
          <a:prstGeom prst="rect">
            <a:avLst/>
          </a:prstGeom>
          <a:noFill/>
          <a:ln>
            <a:noFill/>
          </a:ln>
        </p:spPr>
      </p:pic>
      <p:pic>
        <p:nvPicPr>
          <p:cNvPr id="287" name="Google Shape;287;p38"/>
          <p:cNvPicPr preferRelativeResize="0"/>
          <p:nvPr/>
        </p:nvPicPr>
        <p:blipFill>
          <a:blip r:embed="rId4">
            <a:alphaModFix/>
          </a:blip>
          <a:stretch>
            <a:fillRect/>
          </a:stretch>
        </p:blipFill>
        <p:spPr>
          <a:xfrm>
            <a:off x="794400" y="2198550"/>
            <a:ext cx="1909525" cy="2944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Swarm deployment - Kafka-Zookeeper stack</a:t>
            </a:r>
            <a:endParaRPr/>
          </a:p>
        </p:txBody>
      </p:sp>
      <p:pic>
        <p:nvPicPr>
          <p:cNvPr id="293" name="Google Shape;293;p39"/>
          <p:cNvPicPr preferRelativeResize="0"/>
          <p:nvPr/>
        </p:nvPicPr>
        <p:blipFill>
          <a:blip r:embed="rId3">
            <a:alphaModFix/>
          </a:blip>
          <a:stretch>
            <a:fillRect/>
          </a:stretch>
        </p:blipFill>
        <p:spPr>
          <a:xfrm>
            <a:off x="3634325" y="1322600"/>
            <a:ext cx="5509669" cy="3820901"/>
          </a:xfrm>
          <a:prstGeom prst="rect">
            <a:avLst/>
          </a:prstGeom>
          <a:noFill/>
          <a:ln>
            <a:noFill/>
          </a:ln>
        </p:spPr>
      </p:pic>
      <p:sp>
        <p:nvSpPr>
          <p:cNvPr id="294" name="Google Shape;294;p39"/>
          <p:cNvSpPr txBox="1"/>
          <p:nvPr/>
        </p:nvSpPr>
        <p:spPr>
          <a:xfrm>
            <a:off x="67975" y="1472800"/>
            <a:ext cx="3566400" cy="3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 Kafka cluster consists of:</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Multiple Kafka Brokers that facilitate the message passing between clients.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At least once Zookeeper instance for fault-tolerance and state management.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 restart policy on each broker to minimize downtime.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Access to the swarm network in order to communicate with other swarm services.</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Game Engine Architecture</a:t>
            </a:r>
            <a:endParaRPr/>
          </a:p>
        </p:txBody>
      </p:sp>
      <p:sp>
        <p:nvSpPr>
          <p:cNvPr id="300" name="Google Shape;300;p40"/>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Bringing the individual components together</a:t>
            </a:r>
            <a:endParaRPr/>
          </a:p>
        </p:txBody>
      </p:sp>
      <p:sp>
        <p:nvSpPr>
          <p:cNvPr id="301" name="Google Shape;301;p4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Architecture Overview</a:t>
            </a:r>
            <a:endParaRPr/>
          </a:p>
          <a:p>
            <a:pPr indent="-342900" lvl="0" marL="457200" rtl="0" algn="l">
              <a:spcBef>
                <a:spcPts val="0"/>
              </a:spcBef>
              <a:spcAft>
                <a:spcPts val="0"/>
              </a:spcAft>
              <a:buSzPts val="1800"/>
              <a:buChar char="●"/>
            </a:pPr>
            <a:r>
              <a:rPr lang="en"/>
              <a:t>Player - UI interaction</a:t>
            </a:r>
            <a:endParaRPr/>
          </a:p>
          <a:p>
            <a:pPr indent="-342900" lvl="0" marL="457200" rtl="0" algn="l">
              <a:spcBef>
                <a:spcPts val="0"/>
              </a:spcBef>
              <a:spcAft>
                <a:spcPts val="0"/>
              </a:spcAft>
              <a:buSzPts val="1800"/>
              <a:buChar char="●"/>
            </a:pPr>
            <a:r>
              <a:rPr lang="en"/>
              <a:t>Kafka Stream Topologies</a:t>
            </a:r>
            <a:endParaRPr/>
          </a:p>
          <a:p>
            <a:pPr indent="-342900" lvl="0" marL="457200" rtl="0" algn="l">
              <a:spcBef>
                <a:spcPts val="0"/>
              </a:spcBef>
              <a:spcAft>
                <a:spcPts val="0"/>
              </a:spcAft>
              <a:buSzPts val="1800"/>
              <a:buChar char="●"/>
            </a:pPr>
            <a:r>
              <a:rPr lang="en"/>
              <a:t>Game Client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Overview</a:t>
            </a:r>
            <a:endParaRPr/>
          </a:p>
        </p:txBody>
      </p:sp>
      <p:pic>
        <p:nvPicPr>
          <p:cNvPr id="307" name="Google Shape;307;p41"/>
          <p:cNvPicPr preferRelativeResize="0"/>
          <p:nvPr/>
        </p:nvPicPr>
        <p:blipFill>
          <a:blip r:embed="rId3">
            <a:alphaModFix/>
          </a:blip>
          <a:stretch>
            <a:fillRect/>
          </a:stretch>
        </p:blipFill>
        <p:spPr>
          <a:xfrm>
            <a:off x="716756" y="1739175"/>
            <a:ext cx="875018" cy="865042"/>
          </a:xfrm>
          <a:prstGeom prst="rect">
            <a:avLst/>
          </a:prstGeom>
          <a:noFill/>
          <a:ln>
            <a:noFill/>
          </a:ln>
        </p:spPr>
      </p:pic>
      <p:pic>
        <p:nvPicPr>
          <p:cNvPr id="308" name="Google Shape;308;p41"/>
          <p:cNvPicPr preferRelativeResize="0"/>
          <p:nvPr/>
        </p:nvPicPr>
        <p:blipFill>
          <a:blip r:embed="rId4">
            <a:alphaModFix/>
          </a:blip>
          <a:stretch>
            <a:fillRect/>
          </a:stretch>
        </p:blipFill>
        <p:spPr>
          <a:xfrm>
            <a:off x="825753" y="2923790"/>
            <a:ext cx="657025" cy="649533"/>
          </a:xfrm>
          <a:prstGeom prst="rect">
            <a:avLst/>
          </a:prstGeom>
          <a:noFill/>
          <a:ln>
            <a:noFill/>
          </a:ln>
        </p:spPr>
      </p:pic>
      <p:cxnSp>
        <p:nvCxnSpPr>
          <p:cNvPr id="309" name="Google Shape;309;p41"/>
          <p:cNvCxnSpPr>
            <a:stCxn id="307" idx="2"/>
            <a:endCxn id="308" idx="0"/>
          </p:cNvCxnSpPr>
          <p:nvPr/>
        </p:nvCxnSpPr>
        <p:spPr>
          <a:xfrm>
            <a:off x="1154265" y="2604217"/>
            <a:ext cx="0" cy="319500"/>
          </a:xfrm>
          <a:prstGeom prst="straightConnector1">
            <a:avLst/>
          </a:prstGeom>
          <a:noFill/>
          <a:ln cap="flat" cmpd="sng" w="9525">
            <a:solidFill>
              <a:schemeClr val="dk2"/>
            </a:solidFill>
            <a:prstDash val="solid"/>
            <a:round/>
            <a:headEnd len="med" w="med" type="none"/>
            <a:tailEnd len="med" w="med" type="triangle"/>
          </a:ln>
        </p:spPr>
      </p:cxnSp>
      <p:pic>
        <p:nvPicPr>
          <p:cNvPr id="310" name="Google Shape;310;p41"/>
          <p:cNvPicPr preferRelativeResize="0"/>
          <p:nvPr/>
        </p:nvPicPr>
        <p:blipFill>
          <a:blip r:embed="rId5">
            <a:alphaModFix/>
          </a:blip>
          <a:stretch>
            <a:fillRect/>
          </a:stretch>
        </p:blipFill>
        <p:spPr>
          <a:xfrm>
            <a:off x="2434780" y="2619218"/>
            <a:ext cx="1260189" cy="1245821"/>
          </a:xfrm>
          <a:prstGeom prst="rect">
            <a:avLst/>
          </a:prstGeom>
          <a:noFill/>
          <a:ln>
            <a:noFill/>
          </a:ln>
        </p:spPr>
      </p:pic>
      <p:sp>
        <p:nvSpPr>
          <p:cNvPr id="311" name="Google Shape;311;p41"/>
          <p:cNvSpPr txBox="1"/>
          <p:nvPr/>
        </p:nvSpPr>
        <p:spPr>
          <a:xfrm>
            <a:off x="2529244" y="3899525"/>
            <a:ext cx="10683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UI Service</a:t>
            </a:r>
            <a:endParaRPr>
              <a:latin typeface="Roboto"/>
              <a:ea typeface="Roboto"/>
              <a:cs typeface="Roboto"/>
              <a:sym typeface="Roboto"/>
            </a:endParaRPr>
          </a:p>
        </p:txBody>
      </p:sp>
      <p:sp>
        <p:nvSpPr>
          <p:cNvPr id="312" name="Google Shape;312;p41"/>
          <p:cNvSpPr txBox="1"/>
          <p:nvPr/>
        </p:nvSpPr>
        <p:spPr>
          <a:xfrm>
            <a:off x="232825" y="3082630"/>
            <a:ext cx="5478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Game Client</a:t>
            </a:r>
            <a:endParaRPr sz="1000">
              <a:latin typeface="Roboto"/>
              <a:ea typeface="Roboto"/>
              <a:cs typeface="Roboto"/>
              <a:sym typeface="Roboto"/>
            </a:endParaRPr>
          </a:p>
        </p:txBody>
      </p:sp>
      <p:sp>
        <p:nvSpPr>
          <p:cNvPr id="313" name="Google Shape;313;p41"/>
          <p:cNvSpPr txBox="1"/>
          <p:nvPr/>
        </p:nvSpPr>
        <p:spPr>
          <a:xfrm>
            <a:off x="243651" y="2040935"/>
            <a:ext cx="5478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Player</a:t>
            </a:r>
            <a:endParaRPr sz="1000">
              <a:latin typeface="Roboto"/>
              <a:ea typeface="Roboto"/>
              <a:cs typeface="Roboto"/>
              <a:sym typeface="Roboto"/>
            </a:endParaRPr>
          </a:p>
        </p:txBody>
      </p:sp>
      <p:cxnSp>
        <p:nvCxnSpPr>
          <p:cNvPr id="314" name="Google Shape;314;p41"/>
          <p:cNvCxnSpPr>
            <a:stCxn id="308" idx="3"/>
            <a:endCxn id="310" idx="1"/>
          </p:cNvCxnSpPr>
          <p:nvPr/>
        </p:nvCxnSpPr>
        <p:spPr>
          <a:xfrm flipH="1" rot="10800000">
            <a:off x="1482777" y="3242257"/>
            <a:ext cx="951900" cy="6300"/>
          </a:xfrm>
          <a:prstGeom prst="straightConnector1">
            <a:avLst/>
          </a:prstGeom>
          <a:noFill/>
          <a:ln cap="flat" cmpd="sng" w="9525">
            <a:solidFill>
              <a:schemeClr val="dk2"/>
            </a:solidFill>
            <a:prstDash val="solid"/>
            <a:round/>
            <a:headEnd len="med" w="med" type="none"/>
            <a:tailEnd len="med" w="med" type="triangle"/>
          </a:ln>
        </p:spPr>
      </p:cxnSp>
      <p:pic>
        <p:nvPicPr>
          <p:cNvPr id="315" name="Google Shape;315;p41"/>
          <p:cNvPicPr preferRelativeResize="0"/>
          <p:nvPr/>
        </p:nvPicPr>
        <p:blipFill>
          <a:blip r:embed="rId6">
            <a:alphaModFix/>
          </a:blip>
          <a:stretch>
            <a:fillRect/>
          </a:stretch>
        </p:blipFill>
        <p:spPr>
          <a:xfrm>
            <a:off x="1797198" y="2892265"/>
            <a:ext cx="323160" cy="319475"/>
          </a:xfrm>
          <a:prstGeom prst="rect">
            <a:avLst/>
          </a:prstGeom>
          <a:noFill/>
          <a:ln>
            <a:noFill/>
          </a:ln>
        </p:spPr>
      </p:pic>
      <p:sp>
        <p:nvSpPr>
          <p:cNvPr id="316" name="Google Shape;316;p41"/>
          <p:cNvSpPr/>
          <p:nvPr/>
        </p:nvSpPr>
        <p:spPr>
          <a:xfrm>
            <a:off x="5498007" y="1744247"/>
            <a:ext cx="20640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5647656" y="1892191"/>
            <a:ext cx="20640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5807543" y="2069791"/>
            <a:ext cx="20640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Game Master </a:t>
            </a:r>
            <a:r>
              <a:rPr lang="en"/>
              <a:t>Instances</a:t>
            </a:r>
            <a:endParaRPr/>
          </a:p>
        </p:txBody>
      </p:sp>
      <p:sp>
        <p:nvSpPr>
          <p:cNvPr id="319" name="Google Shape;319;p41"/>
          <p:cNvSpPr/>
          <p:nvPr/>
        </p:nvSpPr>
        <p:spPr>
          <a:xfrm>
            <a:off x="5567713" y="3674404"/>
            <a:ext cx="20640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5717363" y="3822347"/>
            <a:ext cx="20640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5877249" y="3999947"/>
            <a:ext cx="20640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Play </a:t>
            </a:r>
            <a:r>
              <a:rPr lang="en"/>
              <a:t>Master Instances</a:t>
            </a:r>
            <a:endParaRPr/>
          </a:p>
        </p:txBody>
      </p:sp>
      <p:sp>
        <p:nvSpPr>
          <p:cNvPr id="322" name="Google Shape;322;p41"/>
          <p:cNvSpPr/>
          <p:nvPr/>
        </p:nvSpPr>
        <p:spPr>
          <a:xfrm rot="-1726828">
            <a:off x="3808895" y="2716032"/>
            <a:ext cx="1589557" cy="164287"/>
          </a:xfrm>
          <a:prstGeom prst="leftRightArrow">
            <a:avLst>
              <a:gd fmla="val 50000" name="adj1"/>
              <a:gd fmla="val 9883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6751469" y="2924591"/>
            <a:ext cx="167100" cy="6969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txBox="1"/>
          <p:nvPr/>
        </p:nvSpPr>
        <p:spPr>
          <a:xfrm>
            <a:off x="7724462" y="3040621"/>
            <a:ext cx="12603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Moves and Score </a:t>
            </a:r>
            <a:endParaRPr sz="1200">
              <a:latin typeface="Roboto"/>
              <a:ea typeface="Roboto"/>
              <a:cs typeface="Roboto"/>
              <a:sym typeface="Roboto"/>
            </a:endParaRPr>
          </a:p>
        </p:txBody>
      </p:sp>
      <p:sp>
        <p:nvSpPr>
          <p:cNvPr id="325" name="Google Shape;325;p41"/>
          <p:cNvSpPr txBox="1"/>
          <p:nvPr/>
        </p:nvSpPr>
        <p:spPr>
          <a:xfrm>
            <a:off x="3920671" y="4566150"/>
            <a:ext cx="15312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Play information</a:t>
            </a:r>
            <a:endParaRPr sz="1100">
              <a:latin typeface="Roboto"/>
              <a:ea typeface="Roboto"/>
              <a:cs typeface="Roboto"/>
              <a:sym typeface="Roboto"/>
            </a:endParaRPr>
          </a:p>
        </p:txBody>
      </p:sp>
      <p:sp>
        <p:nvSpPr>
          <p:cNvPr id="326" name="Google Shape;326;p41"/>
          <p:cNvSpPr/>
          <p:nvPr/>
        </p:nvSpPr>
        <p:spPr>
          <a:xfrm rot="1311071">
            <a:off x="3829786" y="3964692"/>
            <a:ext cx="1603183" cy="215934"/>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txBox="1"/>
          <p:nvPr/>
        </p:nvSpPr>
        <p:spPr>
          <a:xfrm>
            <a:off x="3757815" y="1891575"/>
            <a:ext cx="1531200" cy="37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Game and Moves</a:t>
            </a:r>
            <a:endParaRPr sz="1100">
              <a:latin typeface="Roboto"/>
              <a:ea typeface="Roboto"/>
              <a:cs typeface="Roboto"/>
              <a:sym typeface="Roboto"/>
            </a:endParaRPr>
          </a:p>
        </p:txBody>
      </p:sp>
      <p:sp>
        <p:nvSpPr>
          <p:cNvPr id="328" name="Google Shape;328;p41"/>
          <p:cNvSpPr txBox="1"/>
          <p:nvPr/>
        </p:nvSpPr>
        <p:spPr>
          <a:xfrm>
            <a:off x="286425" y="1017800"/>
            <a:ext cx="85995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All user requests go through the UI. If the User needs to access Game/Play Master service information then the UI will do it on their behalf and respond with the result.</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idx="1" type="body"/>
          </p:nvPr>
        </p:nvSpPr>
        <p:spPr>
          <a:xfrm>
            <a:off x="311700" y="1229875"/>
            <a:ext cx="8520600" cy="22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his project an attempt was made to build a distributed game engine that allows users to register on a UI service, authenticate with web tokens, queue up for practice and tournament plays, play against an opponent on real-time and keep track of user scores.</a:t>
            </a:r>
            <a:endParaRPr/>
          </a:p>
          <a:p>
            <a:pPr indent="0" lvl="0" marL="0" rtl="0" algn="l">
              <a:spcBef>
                <a:spcPts val="1600"/>
              </a:spcBef>
              <a:spcAft>
                <a:spcPts val="1600"/>
              </a:spcAft>
              <a:buNone/>
            </a:pPr>
            <a:r>
              <a:rPr lang="en"/>
              <a:t>During this presentation we will explore various technologies and provide solutions to some of the problems that arose during the project development.</a:t>
            </a:r>
            <a:endParaRPr/>
          </a:p>
        </p:txBody>
      </p:sp>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pic>
        <p:nvPicPr>
          <p:cNvPr id="100" name="Google Shape;100;p15"/>
          <p:cNvPicPr preferRelativeResize="0"/>
          <p:nvPr/>
        </p:nvPicPr>
        <p:blipFill>
          <a:blip r:embed="rId3">
            <a:alphaModFix/>
          </a:blip>
          <a:stretch>
            <a:fillRect/>
          </a:stretch>
        </p:blipFill>
        <p:spPr>
          <a:xfrm>
            <a:off x="4504450" y="3755025"/>
            <a:ext cx="1273476" cy="1132324"/>
          </a:xfrm>
          <a:prstGeom prst="rect">
            <a:avLst/>
          </a:prstGeom>
          <a:noFill/>
          <a:ln>
            <a:noFill/>
          </a:ln>
        </p:spPr>
      </p:pic>
      <p:pic>
        <p:nvPicPr>
          <p:cNvPr id="101" name="Google Shape;101;p15"/>
          <p:cNvPicPr preferRelativeResize="0"/>
          <p:nvPr/>
        </p:nvPicPr>
        <p:blipFill>
          <a:blip r:embed="rId4">
            <a:alphaModFix/>
          </a:blip>
          <a:stretch>
            <a:fillRect/>
          </a:stretch>
        </p:blipFill>
        <p:spPr>
          <a:xfrm>
            <a:off x="2416175" y="3755025"/>
            <a:ext cx="1473574" cy="1132325"/>
          </a:xfrm>
          <a:prstGeom prst="rect">
            <a:avLst/>
          </a:prstGeom>
          <a:noFill/>
          <a:ln>
            <a:noFill/>
          </a:ln>
        </p:spPr>
      </p:pic>
      <p:pic>
        <p:nvPicPr>
          <p:cNvPr id="102" name="Google Shape;102;p15"/>
          <p:cNvPicPr preferRelativeResize="0"/>
          <p:nvPr/>
        </p:nvPicPr>
        <p:blipFill>
          <a:blip r:embed="rId5">
            <a:alphaModFix/>
          </a:blip>
          <a:stretch>
            <a:fillRect/>
          </a:stretch>
        </p:blipFill>
        <p:spPr>
          <a:xfrm>
            <a:off x="741575" y="3755025"/>
            <a:ext cx="1132324" cy="1132324"/>
          </a:xfrm>
          <a:prstGeom prst="rect">
            <a:avLst/>
          </a:prstGeom>
          <a:noFill/>
          <a:ln>
            <a:noFill/>
          </a:ln>
        </p:spPr>
      </p:pic>
      <p:cxnSp>
        <p:nvCxnSpPr>
          <p:cNvPr id="103" name="Google Shape;103;p15"/>
          <p:cNvCxnSpPr/>
          <p:nvPr/>
        </p:nvCxnSpPr>
        <p:spPr>
          <a:xfrm>
            <a:off x="1873899" y="4168787"/>
            <a:ext cx="542400" cy="0"/>
          </a:xfrm>
          <a:prstGeom prst="straightConnector1">
            <a:avLst/>
          </a:prstGeom>
          <a:noFill/>
          <a:ln cap="flat" cmpd="sng" w="9525">
            <a:solidFill>
              <a:schemeClr val="dk2"/>
            </a:solidFill>
            <a:prstDash val="solid"/>
            <a:round/>
            <a:headEnd len="med" w="med" type="none"/>
            <a:tailEnd len="med" w="med" type="triangle"/>
          </a:ln>
        </p:spPr>
      </p:cxnSp>
      <p:cxnSp>
        <p:nvCxnSpPr>
          <p:cNvPr id="104" name="Google Shape;104;p15"/>
          <p:cNvCxnSpPr/>
          <p:nvPr/>
        </p:nvCxnSpPr>
        <p:spPr>
          <a:xfrm>
            <a:off x="3838999" y="4168787"/>
            <a:ext cx="542400" cy="0"/>
          </a:xfrm>
          <a:prstGeom prst="straightConnector1">
            <a:avLst/>
          </a:prstGeom>
          <a:noFill/>
          <a:ln cap="flat" cmpd="sng" w="9525">
            <a:solidFill>
              <a:schemeClr val="dk2"/>
            </a:solidFill>
            <a:prstDash val="solid"/>
            <a:round/>
            <a:headEnd len="med" w="med" type="none"/>
            <a:tailEnd len="med" w="med" type="triangle"/>
          </a:ln>
        </p:spPr>
      </p:cxnSp>
      <p:cxnSp>
        <p:nvCxnSpPr>
          <p:cNvPr id="105" name="Google Shape;105;p15"/>
          <p:cNvCxnSpPr/>
          <p:nvPr/>
        </p:nvCxnSpPr>
        <p:spPr>
          <a:xfrm rot="10800000">
            <a:off x="3813550" y="4473525"/>
            <a:ext cx="506700" cy="6000"/>
          </a:xfrm>
          <a:prstGeom prst="straightConnector1">
            <a:avLst/>
          </a:prstGeom>
          <a:noFill/>
          <a:ln cap="flat" cmpd="sng" w="9525">
            <a:solidFill>
              <a:schemeClr val="dk2"/>
            </a:solidFill>
            <a:prstDash val="solid"/>
            <a:round/>
            <a:headEnd len="med" w="med" type="none"/>
            <a:tailEnd len="med" w="med" type="triangle"/>
          </a:ln>
        </p:spPr>
      </p:cxnSp>
      <p:cxnSp>
        <p:nvCxnSpPr>
          <p:cNvPr id="106" name="Google Shape;106;p15"/>
          <p:cNvCxnSpPr/>
          <p:nvPr/>
        </p:nvCxnSpPr>
        <p:spPr>
          <a:xfrm rot="10800000">
            <a:off x="1891750" y="4473525"/>
            <a:ext cx="506700" cy="6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 - UI Interaction</a:t>
            </a:r>
            <a:endParaRPr/>
          </a:p>
        </p:txBody>
      </p:sp>
      <p:sp>
        <p:nvSpPr>
          <p:cNvPr id="334" name="Google Shape;334;p42"/>
          <p:cNvSpPr txBox="1"/>
          <p:nvPr/>
        </p:nvSpPr>
        <p:spPr>
          <a:xfrm>
            <a:off x="311725" y="1221125"/>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User credentials, moves and play information are constantly being exchanged with the UI service.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All user requests, no matter the target service, will go through a UI service instance.</a:t>
            </a:r>
            <a:endParaRPr>
              <a:latin typeface="Roboto"/>
              <a:ea typeface="Roboto"/>
              <a:cs typeface="Roboto"/>
              <a:sym typeface="Roboto"/>
            </a:endParaRPr>
          </a:p>
        </p:txBody>
      </p:sp>
      <p:pic>
        <p:nvPicPr>
          <p:cNvPr id="335" name="Google Shape;335;p42"/>
          <p:cNvPicPr preferRelativeResize="0"/>
          <p:nvPr/>
        </p:nvPicPr>
        <p:blipFill>
          <a:blip r:embed="rId3">
            <a:alphaModFix/>
          </a:blip>
          <a:stretch>
            <a:fillRect/>
          </a:stretch>
        </p:blipFill>
        <p:spPr>
          <a:xfrm>
            <a:off x="557898" y="3905680"/>
            <a:ext cx="900636" cy="837724"/>
          </a:xfrm>
          <a:prstGeom prst="rect">
            <a:avLst/>
          </a:prstGeom>
          <a:noFill/>
          <a:ln>
            <a:noFill/>
          </a:ln>
        </p:spPr>
      </p:pic>
      <p:pic>
        <p:nvPicPr>
          <p:cNvPr id="336" name="Google Shape;336;p42"/>
          <p:cNvPicPr preferRelativeResize="0"/>
          <p:nvPr/>
        </p:nvPicPr>
        <p:blipFill>
          <a:blip r:embed="rId4">
            <a:alphaModFix/>
          </a:blip>
          <a:stretch>
            <a:fillRect/>
          </a:stretch>
        </p:blipFill>
        <p:spPr>
          <a:xfrm>
            <a:off x="2115111" y="4010997"/>
            <a:ext cx="676259" cy="629021"/>
          </a:xfrm>
          <a:prstGeom prst="rect">
            <a:avLst/>
          </a:prstGeom>
          <a:noFill/>
          <a:ln>
            <a:noFill/>
          </a:ln>
        </p:spPr>
      </p:pic>
      <p:cxnSp>
        <p:nvCxnSpPr>
          <p:cNvPr id="337" name="Google Shape;337;p42"/>
          <p:cNvCxnSpPr/>
          <p:nvPr/>
        </p:nvCxnSpPr>
        <p:spPr>
          <a:xfrm>
            <a:off x="1382334" y="4400742"/>
            <a:ext cx="656700" cy="900"/>
          </a:xfrm>
          <a:prstGeom prst="straightConnector1">
            <a:avLst/>
          </a:prstGeom>
          <a:noFill/>
          <a:ln cap="flat" cmpd="sng" w="9525">
            <a:solidFill>
              <a:schemeClr val="dk2"/>
            </a:solidFill>
            <a:prstDash val="solid"/>
            <a:round/>
            <a:headEnd len="med" w="med" type="none"/>
            <a:tailEnd len="med" w="med" type="triangle"/>
          </a:ln>
        </p:spPr>
      </p:cxnSp>
      <p:sp>
        <p:nvSpPr>
          <p:cNvPr id="338" name="Google Shape;338;p42"/>
          <p:cNvSpPr txBox="1"/>
          <p:nvPr/>
        </p:nvSpPr>
        <p:spPr>
          <a:xfrm>
            <a:off x="2171250" y="4746895"/>
            <a:ext cx="564000" cy="39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Game Client</a:t>
            </a:r>
            <a:endParaRPr sz="1000">
              <a:latin typeface="Roboto"/>
              <a:ea typeface="Roboto"/>
              <a:cs typeface="Roboto"/>
              <a:sym typeface="Roboto"/>
            </a:endParaRPr>
          </a:p>
        </p:txBody>
      </p:sp>
      <p:sp>
        <p:nvSpPr>
          <p:cNvPr id="339" name="Google Shape;339;p42"/>
          <p:cNvSpPr txBox="1"/>
          <p:nvPr/>
        </p:nvSpPr>
        <p:spPr>
          <a:xfrm>
            <a:off x="726205" y="4703035"/>
            <a:ext cx="564000" cy="39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Player</a:t>
            </a:r>
            <a:endParaRPr sz="1000">
              <a:latin typeface="Roboto"/>
              <a:ea typeface="Roboto"/>
              <a:cs typeface="Roboto"/>
              <a:sym typeface="Roboto"/>
            </a:endParaRPr>
          </a:p>
        </p:txBody>
      </p:sp>
      <p:sp>
        <p:nvSpPr>
          <p:cNvPr id="340" name="Google Shape;340;p42"/>
          <p:cNvSpPr/>
          <p:nvPr/>
        </p:nvSpPr>
        <p:spPr>
          <a:xfrm>
            <a:off x="3862318" y="4030691"/>
            <a:ext cx="20640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User Interface </a:t>
            </a:r>
            <a:r>
              <a:rPr lang="en"/>
              <a:t>Instance</a:t>
            </a:r>
            <a:endParaRPr/>
          </a:p>
        </p:txBody>
      </p:sp>
      <p:cxnSp>
        <p:nvCxnSpPr>
          <p:cNvPr id="341" name="Google Shape;341;p42"/>
          <p:cNvCxnSpPr/>
          <p:nvPr/>
        </p:nvCxnSpPr>
        <p:spPr>
          <a:xfrm>
            <a:off x="2916152" y="4329100"/>
            <a:ext cx="838500" cy="0"/>
          </a:xfrm>
          <a:prstGeom prst="straightConnector1">
            <a:avLst/>
          </a:prstGeom>
          <a:noFill/>
          <a:ln cap="flat" cmpd="sng" w="9525">
            <a:solidFill>
              <a:schemeClr val="dk2"/>
            </a:solidFill>
            <a:prstDash val="solid"/>
            <a:round/>
            <a:headEnd len="med" w="med" type="none"/>
            <a:tailEnd len="med" w="med" type="triangle"/>
          </a:ln>
        </p:spPr>
      </p:cxnSp>
      <p:cxnSp>
        <p:nvCxnSpPr>
          <p:cNvPr id="342" name="Google Shape;342;p42"/>
          <p:cNvCxnSpPr/>
          <p:nvPr/>
        </p:nvCxnSpPr>
        <p:spPr>
          <a:xfrm rot="10800000">
            <a:off x="2903625" y="4558575"/>
            <a:ext cx="843600" cy="0"/>
          </a:xfrm>
          <a:prstGeom prst="straightConnector1">
            <a:avLst/>
          </a:prstGeom>
          <a:noFill/>
          <a:ln cap="flat" cmpd="sng" w="9525">
            <a:solidFill>
              <a:schemeClr val="dk2"/>
            </a:solidFill>
            <a:prstDash val="solid"/>
            <a:round/>
            <a:headEnd len="med" w="med" type="none"/>
            <a:tailEnd len="med" w="med" type="triangle"/>
          </a:ln>
        </p:spPr>
      </p:cxnSp>
      <p:sp>
        <p:nvSpPr>
          <p:cNvPr id="343" name="Google Shape;343;p42"/>
          <p:cNvSpPr/>
          <p:nvPr/>
        </p:nvSpPr>
        <p:spPr>
          <a:xfrm>
            <a:off x="6913375" y="3936900"/>
            <a:ext cx="710450" cy="9843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42"/>
          <p:cNvCxnSpPr/>
          <p:nvPr/>
        </p:nvCxnSpPr>
        <p:spPr>
          <a:xfrm>
            <a:off x="6019250" y="4281725"/>
            <a:ext cx="703200" cy="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p42"/>
          <p:cNvCxnSpPr/>
          <p:nvPr/>
        </p:nvCxnSpPr>
        <p:spPr>
          <a:xfrm rot="10800000">
            <a:off x="6026625" y="4502375"/>
            <a:ext cx="673500" cy="0"/>
          </a:xfrm>
          <a:prstGeom prst="straightConnector1">
            <a:avLst/>
          </a:prstGeom>
          <a:noFill/>
          <a:ln cap="flat" cmpd="sng" w="9525">
            <a:solidFill>
              <a:schemeClr val="dk2"/>
            </a:solidFill>
            <a:prstDash val="solid"/>
            <a:round/>
            <a:headEnd len="med" w="med" type="none"/>
            <a:tailEnd len="med" w="med" type="triangle"/>
          </a:ln>
        </p:spPr>
      </p:cxnSp>
      <p:sp>
        <p:nvSpPr>
          <p:cNvPr id="346" name="Google Shape;346;p42"/>
          <p:cNvSpPr txBox="1"/>
          <p:nvPr/>
        </p:nvSpPr>
        <p:spPr>
          <a:xfrm>
            <a:off x="311850" y="1964000"/>
            <a:ext cx="8520600" cy="1670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latin typeface="Roboto"/>
                <a:ea typeface="Roboto"/>
                <a:cs typeface="Roboto"/>
                <a:sym typeface="Roboto"/>
              </a:rPr>
              <a:t>In order to make decisions and join games the player needs to </a:t>
            </a:r>
            <a:r>
              <a:rPr lang="en">
                <a:latin typeface="Roboto"/>
                <a:ea typeface="Roboto"/>
                <a:cs typeface="Roboto"/>
                <a:sym typeface="Roboto"/>
              </a:rPr>
              <a:t>be provided with information</a:t>
            </a:r>
            <a:r>
              <a:rPr lang="en">
                <a:latin typeface="Roboto"/>
                <a:ea typeface="Roboto"/>
                <a:cs typeface="Roboto"/>
                <a:sym typeface="Roboto"/>
              </a:rPr>
              <a:t> such as:</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An opponent to their preferred game type upon queuing up.</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Current play information (eg. board state).</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Opponent actions and validity of own moves.</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Tournament results (Top 4 winner).</a:t>
            </a:r>
            <a:endParaRPr>
              <a:latin typeface="Roboto"/>
              <a:ea typeface="Roboto"/>
              <a:cs typeface="Roboto"/>
              <a:sym typeface="Roboto"/>
            </a:endParaRPr>
          </a:p>
        </p:txBody>
      </p:sp>
      <p:sp>
        <p:nvSpPr>
          <p:cNvPr id="347" name="Google Shape;347;p42"/>
          <p:cNvSpPr txBox="1"/>
          <p:nvPr/>
        </p:nvSpPr>
        <p:spPr>
          <a:xfrm>
            <a:off x="6928975" y="4309400"/>
            <a:ext cx="656700" cy="2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DB</a:t>
            </a:r>
            <a:endParaRPr>
              <a:latin typeface="Roboto"/>
              <a:ea typeface="Roboto"/>
              <a:cs typeface="Roboto"/>
              <a:sym typeface="Roboto"/>
            </a:endParaRPr>
          </a:p>
        </p:txBody>
      </p:sp>
      <p:pic>
        <p:nvPicPr>
          <p:cNvPr id="348" name="Google Shape;348;p42"/>
          <p:cNvPicPr preferRelativeResize="0"/>
          <p:nvPr/>
        </p:nvPicPr>
        <p:blipFill>
          <a:blip r:embed="rId5">
            <a:alphaModFix/>
          </a:blip>
          <a:stretch>
            <a:fillRect/>
          </a:stretch>
        </p:blipFill>
        <p:spPr>
          <a:xfrm>
            <a:off x="6883775" y="2911350"/>
            <a:ext cx="784500" cy="784500"/>
          </a:xfrm>
          <a:prstGeom prst="rect">
            <a:avLst/>
          </a:prstGeom>
          <a:noFill/>
          <a:ln>
            <a:noFill/>
          </a:ln>
        </p:spPr>
      </p:pic>
      <p:cxnSp>
        <p:nvCxnSpPr>
          <p:cNvPr id="349" name="Google Shape;349;p42"/>
          <p:cNvCxnSpPr>
            <a:endCxn id="348" idx="1"/>
          </p:cNvCxnSpPr>
          <p:nvPr/>
        </p:nvCxnSpPr>
        <p:spPr>
          <a:xfrm flipH="1" rot="10800000">
            <a:off x="4884575" y="3303600"/>
            <a:ext cx="1999200" cy="714900"/>
          </a:xfrm>
          <a:prstGeom prst="bentConnector3">
            <a:avLst>
              <a:gd fmla="val -5"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Game Master Topologies</a:t>
            </a:r>
            <a:endParaRPr/>
          </a:p>
        </p:txBody>
      </p:sp>
      <p:pic>
        <p:nvPicPr>
          <p:cNvPr id="355" name="Google Shape;355;p43"/>
          <p:cNvPicPr preferRelativeResize="0"/>
          <p:nvPr/>
        </p:nvPicPr>
        <p:blipFill>
          <a:blip r:embed="rId3">
            <a:alphaModFix/>
          </a:blip>
          <a:stretch>
            <a:fillRect/>
          </a:stretch>
        </p:blipFill>
        <p:spPr>
          <a:xfrm>
            <a:off x="36750" y="2459900"/>
            <a:ext cx="984300" cy="984300"/>
          </a:xfrm>
          <a:prstGeom prst="rect">
            <a:avLst/>
          </a:prstGeom>
          <a:noFill/>
          <a:ln>
            <a:noFill/>
          </a:ln>
        </p:spPr>
      </p:pic>
      <p:pic>
        <p:nvPicPr>
          <p:cNvPr id="356" name="Google Shape;356;p43"/>
          <p:cNvPicPr preferRelativeResize="0"/>
          <p:nvPr/>
        </p:nvPicPr>
        <p:blipFill>
          <a:blip r:embed="rId4">
            <a:alphaModFix/>
          </a:blip>
          <a:stretch>
            <a:fillRect/>
          </a:stretch>
        </p:blipFill>
        <p:spPr>
          <a:xfrm>
            <a:off x="1283607" y="3964204"/>
            <a:ext cx="1109850" cy="1175450"/>
          </a:xfrm>
          <a:prstGeom prst="rect">
            <a:avLst/>
          </a:prstGeom>
          <a:noFill/>
          <a:ln>
            <a:noFill/>
          </a:ln>
        </p:spPr>
      </p:pic>
      <p:sp>
        <p:nvSpPr>
          <p:cNvPr id="357" name="Google Shape;357;p43"/>
          <p:cNvSpPr/>
          <p:nvPr/>
        </p:nvSpPr>
        <p:spPr>
          <a:xfrm>
            <a:off x="6407926" y="4029604"/>
            <a:ext cx="20640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Play Master Instance #3</a:t>
            </a:r>
            <a:endParaRPr sz="1300"/>
          </a:p>
        </p:txBody>
      </p:sp>
      <p:sp>
        <p:nvSpPr>
          <p:cNvPr id="358" name="Google Shape;358;p43"/>
          <p:cNvSpPr/>
          <p:nvPr/>
        </p:nvSpPr>
        <p:spPr>
          <a:xfrm>
            <a:off x="6557575" y="4177547"/>
            <a:ext cx="20640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Play Master Instance #3</a:t>
            </a:r>
            <a:endParaRPr sz="1300"/>
          </a:p>
        </p:txBody>
      </p:sp>
      <p:sp>
        <p:nvSpPr>
          <p:cNvPr id="359" name="Google Shape;359;p43"/>
          <p:cNvSpPr/>
          <p:nvPr/>
        </p:nvSpPr>
        <p:spPr>
          <a:xfrm>
            <a:off x="6717462" y="4355147"/>
            <a:ext cx="20640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Play Master Instance #3</a:t>
            </a:r>
            <a:endParaRPr sz="1300"/>
          </a:p>
        </p:txBody>
      </p:sp>
      <p:sp>
        <p:nvSpPr>
          <p:cNvPr id="360" name="Google Shape;360;p43"/>
          <p:cNvSpPr txBox="1"/>
          <p:nvPr/>
        </p:nvSpPr>
        <p:spPr>
          <a:xfrm>
            <a:off x="355225" y="1102700"/>
            <a:ext cx="84294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Game Master service is tasked with pairing “queue-up requests” from players and keeping consistent user scores based on the finished PM games. The requests can be either for practice plays, creating a tournament and joining a tournament.</a:t>
            </a:r>
            <a:endParaRPr>
              <a:latin typeface="Roboto"/>
              <a:ea typeface="Roboto"/>
              <a:cs typeface="Roboto"/>
              <a:sym typeface="Roboto"/>
            </a:endParaRPr>
          </a:p>
        </p:txBody>
      </p:sp>
      <p:cxnSp>
        <p:nvCxnSpPr>
          <p:cNvPr id="361" name="Google Shape;361;p43"/>
          <p:cNvCxnSpPr/>
          <p:nvPr/>
        </p:nvCxnSpPr>
        <p:spPr>
          <a:xfrm>
            <a:off x="1021050" y="2623550"/>
            <a:ext cx="1939200" cy="0"/>
          </a:xfrm>
          <a:prstGeom prst="straightConnector1">
            <a:avLst/>
          </a:prstGeom>
          <a:noFill/>
          <a:ln cap="flat" cmpd="sng" w="9525">
            <a:solidFill>
              <a:schemeClr val="dk2"/>
            </a:solidFill>
            <a:prstDash val="solid"/>
            <a:round/>
            <a:headEnd len="med" w="med" type="none"/>
            <a:tailEnd len="med" w="med" type="triangle"/>
          </a:ln>
        </p:spPr>
      </p:cxnSp>
      <p:sp>
        <p:nvSpPr>
          <p:cNvPr id="362" name="Google Shape;362;p43"/>
          <p:cNvSpPr txBox="1"/>
          <p:nvPr/>
        </p:nvSpPr>
        <p:spPr>
          <a:xfrm>
            <a:off x="1457950" y="2368225"/>
            <a:ext cx="12117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Tournaments</a:t>
            </a:r>
            <a:endParaRPr sz="1200">
              <a:latin typeface="Roboto"/>
              <a:ea typeface="Roboto"/>
              <a:cs typeface="Roboto"/>
              <a:sym typeface="Roboto"/>
            </a:endParaRPr>
          </a:p>
        </p:txBody>
      </p:sp>
      <p:cxnSp>
        <p:nvCxnSpPr>
          <p:cNvPr id="363" name="Google Shape;363;p43"/>
          <p:cNvCxnSpPr/>
          <p:nvPr/>
        </p:nvCxnSpPr>
        <p:spPr>
          <a:xfrm>
            <a:off x="1110100" y="3299725"/>
            <a:ext cx="1858800" cy="0"/>
          </a:xfrm>
          <a:prstGeom prst="straightConnector1">
            <a:avLst/>
          </a:prstGeom>
          <a:noFill/>
          <a:ln cap="flat" cmpd="sng" w="9525">
            <a:solidFill>
              <a:schemeClr val="dk2"/>
            </a:solidFill>
            <a:prstDash val="solid"/>
            <a:round/>
            <a:headEnd len="med" w="med" type="none"/>
            <a:tailEnd len="med" w="med" type="triangle"/>
          </a:ln>
        </p:spPr>
      </p:cxnSp>
      <p:sp>
        <p:nvSpPr>
          <p:cNvPr id="364" name="Google Shape;364;p43"/>
          <p:cNvSpPr txBox="1"/>
          <p:nvPr/>
        </p:nvSpPr>
        <p:spPr>
          <a:xfrm>
            <a:off x="1539543" y="3374548"/>
            <a:ext cx="9657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Practice</a:t>
            </a:r>
            <a:endParaRPr sz="1200">
              <a:latin typeface="Roboto"/>
              <a:ea typeface="Roboto"/>
              <a:cs typeface="Roboto"/>
              <a:sym typeface="Roboto"/>
            </a:endParaRPr>
          </a:p>
        </p:txBody>
      </p:sp>
      <p:sp>
        <p:nvSpPr>
          <p:cNvPr id="365" name="Google Shape;365;p43"/>
          <p:cNvSpPr/>
          <p:nvPr/>
        </p:nvSpPr>
        <p:spPr>
          <a:xfrm>
            <a:off x="2977004" y="2316425"/>
            <a:ext cx="1953900" cy="50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Create / Join Tournaments</a:t>
            </a:r>
            <a:endParaRPr/>
          </a:p>
        </p:txBody>
      </p:sp>
      <p:sp>
        <p:nvSpPr>
          <p:cNvPr id="366" name="Google Shape;366;p43"/>
          <p:cNvSpPr/>
          <p:nvPr/>
        </p:nvSpPr>
        <p:spPr>
          <a:xfrm>
            <a:off x="2968775" y="3055675"/>
            <a:ext cx="1953900" cy="50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Join Practice Plays</a:t>
            </a:r>
            <a:endParaRPr/>
          </a:p>
        </p:txBody>
      </p:sp>
      <p:sp>
        <p:nvSpPr>
          <p:cNvPr id="367" name="Google Shape;367;p43"/>
          <p:cNvSpPr txBox="1"/>
          <p:nvPr/>
        </p:nvSpPr>
        <p:spPr>
          <a:xfrm>
            <a:off x="1110100" y="2849425"/>
            <a:ext cx="17985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Player messages via UI</a:t>
            </a:r>
            <a:endParaRPr sz="1000">
              <a:latin typeface="Roboto"/>
              <a:ea typeface="Roboto"/>
              <a:cs typeface="Roboto"/>
              <a:sym typeface="Roboto"/>
            </a:endParaRPr>
          </a:p>
        </p:txBody>
      </p:sp>
      <p:sp>
        <p:nvSpPr>
          <p:cNvPr id="368" name="Google Shape;368;p43"/>
          <p:cNvSpPr/>
          <p:nvPr/>
        </p:nvSpPr>
        <p:spPr>
          <a:xfrm>
            <a:off x="6105500" y="2413000"/>
            <a:ext cx="2064000" cy="54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Play with ID=121</a:t>
            </a:r>
            <a:endParaRPr/>
          </a:p>
          <a:p>
            <a:pPr indent="0" lvl="0" marL="0" rtl="0" algn="l">
              <a:spcBef>
                <a:spcPts val="0"/>
              </a:spcBef>
              <a:spcAft>
                <a:spcPts val="0"/>
              </a:spcAft>
              <a:buNone/>
            </a:pPr>
            <a:r>
              <a:t/>
            </a:r>
            <a:endParaRPr/>
          </a:p>
        </p:txBody>
      </p:sp>
      <p:sp>
        <p:nvSpPr>
          <p:cNvPr id="369" name="Google Shape;369;p43"/>
          <p:cNvSpPr/>
          <p:nvPr/>
        </p:nvSpPr>
        <p:spPr>
          <a:xfrm>
            <a:off x="6257900" y="2565400"/>
            <a:ext cx="2064000" cy="54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Play with ID=128</a:t>
            </a:r>
            <a:endParaRPr/>
          </a:p>
          <a:p>
            <a:pPr indent="0" lvl="0" marL="0" rtl="0" algn="l">
              <a:spcBef>
                <a:spcPts val="0"/>
              </a:spcBef>
              <a:spcAft>
                <a:spcPts val="0"/>
              </a:spcAft>
              <a:buNone/>
            </a:pPr>
            <a:r>
              <a:t/>
            </a:r>
            <a:endParaRPr/>
          </a:p>
        </p:txBody>
      </p:sp>
      <p:sp>
        <p:nvSpPr>
          <p:cNvPr id="370" name="Google Shape;370;p43"/>
          <p:cNvSpPr/>
          <p:nvPr/>
        </p:nvSpPr>
        <p:spPr>
          <a:xfrm>
            <a:off x="6410300" y="2717800"/>
            <a:ext cx="2064000" cy="54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Play with ID=124</a:t>
            </a:r>
            <a:endParaRPr/>
          </a:p>
          <a:p>
            <a:pPr indent="0" lvl="0" marL="0" rtl="0" algn="l">
              <a:spcBef>
                <a:spcPts val="0"/>
              </a:spcBef>
              <a:spcAft>
                <a:spcPts val="0"/>
              </a:spcAft>
              <a:buNone/>
            </a:pPr>
            <a:r>
              <a:t/>
            </a:r>
            <a:endParaRPr/>
          </a:p>
        </p:txBody>
      </p:sp>
      <p:sp>
        <p:nvSpPr>
          <p:cNvPr id="371" name="Google Shape;371;p43"/>
          <p:cNvSpPr/>
          <p:nvPr/>
        </p:nvSpPr>
        <p:spPr>
          <a:xfrm>
            <a:off x="6562700" y="2870200"/>
            <a:ext cx="2064000" cy="54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Play with ID=123</a:t>
            </a:r>
            <a:endParaRPr/>
          </a:p>
        </p:txBody>
      </p:sp>
      <p:cxnSp>
        <p:nvCxnSpPr>
          <p:cNvPr id="372" name="Google Shape;372;p43"/>
          <p:cNvCxnSpPr/>
          <p:nvPr/>
        </p:nvCxnSpPr>
        <p:spPr>
          <a:xfrm>
            <a:off x="5083304" y="2568125"/>
            <a:ext cx="701100" cy="72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43"/>
          <p:cNvCxnSpPr/>
          <p:nvPr/>
        </p:nvCxnSpPr>
        <p:spPr>
          <a:xfrm>
            <a:off x="5075075" y="3383575"/>
            <a:ext cx="746400" cy="0"/>
          </a:xfrm>
          <a:prstGeom prst="straightConnector1">
            <a:avLst/>
          </a:prstGeom>
          <a:noFill/>
          <a:ln cap="flat" cmpd="sng" w="9525">
            <a:solidFill>
              <a:schemeClr val="dk2"/>
            </a:solidFill>
            <a:prstDash val="solid"/>
            <a:round/>
            <a:headEnd len="med" w="med" type="none"/>
            <a:tailEnd len="med" w="med" type="triangle"/>
          </a:ln>
        </p:spPr>
      </p:cxnSp>
      <p:sp>
        <p:nvSpPr>
          <p:cNvPr id="374" name="Google Shape;374;p43"/>
          <p:cNvSpPr txBox="1"/>
          <p:nvPr/>
        </p:nvSpPr>
        <p:spPr>
          <a:xfrm>
            <a:off x="5032500" y="2871475"/>
            <a:ext cx="7011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New Plays</a:t>
            </a:r>
            <a:endParaRPr sz="1200">
              <a:latin typeface="Roboto"/>
              <a:ea typeface="Roboto"/>
              <a:cs typeface="Roboto"/>
              <a:sym typeface="Roboto"/>
            </a:endParaRPr>
          </a:p>
        </p:txBody>
      </p:sp>
      <p:cxnSp>
        <p:nvCxnSpPr>
          <p:cNvPr id="375" name="Google Shape;375;p43"/>
          <p:cNvCxnSpPr/>
          <p:nvPr/>
        </p:nvCxnSpPr>
        <p:spPr>
          <a:xfrm>
            <a:off x="6985100" y="3410500"/>
            <a:ext cx="0" cy="630300"/>
          </a:xfrm>
          <a:prstGeom prst="straightConnector1">
            <a:avLst/>
          </a:prstGeom>
          <a:noFill/>
          <a:ln cap="flat" cmpd="sng" w="9525">
            <a:solidFill>
              <a:schemeClr val="dk2"/>
            </a:solidFill>
            <a:prstDash val="solid"/>
            <a:round/>
            <a:headEnd len="med" w="med" type="none"/>
            <a:tailEnd len="med" w="med" type="triangle"/>
          </a:ln>
        </p:spPr>
      </p:cxnSp>
      <p:sp>
        <p:nvSpPr>
          <p:cNvPr id="376" name="Google Shape;376;p43"/>
          <p:cNvSpPr txBox="1"/>
          <p:nvPr/>
        </p:nvSpPr>
        <p:spPr>
          <a:xfrm>
            <a:off x="7394150" y="3490038"/>
            <a:ext cx="14358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Assign to PM based on key=PlayID</a:t>
            </a:r>
            <a:endParaRPr sz="1100">
              <a:latin typeface="Roboto"/>
              <a:ea typeface="Roboto"/>
              <a:cs typeface="Roboto"/>
              <a:sym typeface="Roboto"/>
            </a:endParaRPr>
          </a:p>
        </p:txBody>
      </p:sp>
      <p:sp>
        <p:nvSpPr>
          <p:cNvPr id="377" name="Google Shape;377;p43"/>
          <p:cNvSpPr/>
          <p:nvPr/>
        </p:nvSpPr>
        <p:spPr>
          <a:xfrm>
            <a:off x="2984800" y="4304075"/>
            <a:ext cx="1953900" cy="50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 Scores</a:t>
            </a:r>
            <a:endParaRPr/>
          </a:p>
        </p:txBody>
      </p:sp>
      <p:cxnSp>
        <p:nvCxnSpPr>
          <p:cNvPr id="378" name="Google Shape;378;p43"/>
          <p:cNvCxnSpPr>
            <a:endCxn id="377" idx="3"/>
          </p:cNvCxnSpPr>
          <p:nvPr/>
        </p:nvCxnSpPr>
        <p:spPr>
          <a:xfrm rot="10800000">
            <a:off x="4938700" y="4555775"/>
            <a:ext cx="1344600" cy="10500"/>
          </a:xfrm>
          <a:prstGeom prst="straightConnector1">
            <a:avLst/>
          </a:prstGeom>
          <a:noFill/>
          <a:ln cap="flat" cmpd="sng" w="9525">
            <a:solidFill>
              <a:schemeClr val="dk2"/>
            </a:solidFill>
            <a:prstDash val="solid"/>
            <a:round/>
            <a:headEnd len="med" w="med" type="none"/>
            <a:tailEnd len="med" w="med" type="triangle"/>
          </a:ln>
        </p:spPr>
      </p:cxnSp>
      <p:sp>
        <p:nvSpPr>
          <p:cNvPr id="379" name="Google Shape;379;p43"/>
          <p:cNvSpPr txBox="1"/>
          <p:nvPr/>
        </p:nvSpPr>
        <p:spPr>
          <a:xfrm>
            <a:off x="5113900" y="4729050"/>
            <a:ext cx="11100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Interactive Queries</a:t>
            </a:r>
            <a:endParaRPr>
              <a:latin typeface="Roboto"/>
              <a:ea typeface="Roboto"/>
              <a:cs typeface="Roboto"/>
              <a:sym typeface="Roboto"/>
            </a:endParaRPr>
          </a:p>
        </p:txBody>
      </p:sp>
      <p:cxnSp>
        <p:nvCxnSpPr>
          <p:cNvPr id="380" name="Google Shape;380;p43"/>
          <p:cNvCxnSpPr>
            <a:stCxn id="377" idx="1"/>
            <a:endCxn id="356" idx="3"/>
          </p:cNvCxnSpPr>
          <p:nvPr/>
        </p:nvCxnSpPr>
        <p:spPr>
          <a:xfrm rot="10800000">
            <a:off x="2393500" y="4551875"/>
            <a:ext cx="591300" cy="3900"/>
          </a:xfrm>
          <a:prstGeom prst="straightConnector1">
            <a:avLst/>
          </a:prstGeom>
          <a:noFill/>
          <a:ln cap="flat" cmpd="sng" w="9525">
            <a:solidFill>
              <a:schemeClr val="dk2"/>
            </a:solidFill>
            <a:prstDash val="solid"/>
            <a:round/>
            <a:headEnd len="med" w="med" type="none"/>
            <a:tailEnd len="med" w="med" type="triangle"/>
          </a:ln>
        </p:spPr>
      </p:cxnSp>
      <p:sp>
        <p:nvSpPr>
          <p:cNvPr id="381" name="Google Shape;381;p43"/>
          <p:cNvSpPr txBox="1"/>
          <p:nvPr/>
        </p:nvSpPr>
        <p:spPr>
          <a:xfrm>
            <a:off x="37000" y="3544950"/>
            <a:ext cx="799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Plays Queue</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Play Master Topologies</a:t>
            </a:r>
            <a:endParaRPr/>
          </a:p>
        </p:txBody>
      </p:sp>
      <p:pic>
        <p:nvPicPr>
          <p:cNvPr id="387" name="Google Shape;387;p44"/>
          <p:cNvPicPr preferRelativeResize="0"/>
          <p:nvPr/>
        </p:nvPicPr>
        <p:blipFill>
          <a:blip r:embed="rId3">
            <a:alphaModFix/>
          </a:blip>
          <a:stretch>
            <a:fillRect/>
          </a:stretch>
        </p:blipFill>
        <p:spPr>
          <a:xfrm>
            <a:off x="59150" y="3570650"/>
            <a:ext cx="784500" cy="784500"/>
          </a:xfrm>
          <a:prstGeom prst="rect">
            <a:avLst/>
          </a:prstGeom>
          <a:noFill/>
          <a:ln>
            <a:noFill/>
          </a:ln>
        </p:spPr>
      </p:pic>
      <p:sp>
        <p:nvSpPr>
          <p:cNvPr id="388" name="Google Shape;388;p44"/>
          <p:cNvSpPr txBox="1"/>
          <p:nvPr/>
        </p:nvSpPr>
        <p:spPr>
          <a:xfrm>
            <a:off x="51800" y="4486250"/>
            <a:ext cx="8754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Ongoing </a:t>
            </a:r>
            <a:r>
              <a:rPr lang="en">
                <a:latin typeface="Roboto"/>
                <a:ea typeface="Roboto"/>
                <a:cs typeface="Roboto"/>
                <a:sym typeface="Roboto"/>
              </a:rPr>
              <a:t>Plays</a:t>
            </a:r>
            <a:endParaRPr>
              <a:latin typeface="Roboto"/>
              <a:ea typeface="Roboto"/>
              <a:cs typeface="Roboto"/>
              <a:sym typeface="Roboto"/>
            </a:endParaRPr>
          </a:p>
        </p:txBody>
      </p:sp>
      <p:sp>
        <p:nvSpPr>
          <p:cNvPr id="389" name="Google Shape;389;p44"/>
          <p:cNvSpPr/>
          <p:nvPr/>
        </p:nvSpPr>
        <p:spPr>
          <a:xfrm>
            <a:off x="1270524" y="2775796"/>
            <a:ext cx="13788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Left Join on PlayID</a:t>
            </a:r>
            <a:endParaRPr sz="1300"/>
          </a:p>
        </p:txBody>
      </p:sp>
      <p:pic>
        <p:nvPicPr>
          <p:cNvPr id="390" name="Google Shape;390;p44"/>
          <p:cNvPicPr preferRelativeResize="0"/>
          <p:nvPr/>
        </p:nvPicPr>
        <p:blipFill>
          <a:blip r:embed="rId3">
            <a:alphaModFix/>
          </a:blip>
          <a:stretch>
            <a:fillRect/>
          </a:stretch>
        </p:blipFill>
        <p:spPr>
          <a:xfrm>
            <a:off x="115125" y="1787250"/>
            <a:ext cx="784500" cy="784500"/>
          </a:xfrm>
          <a:prstGeom prst="rect">
            <a:avLst/>
          </a:prstGeom>
          <a:noFill/>
          <a:ln>
            <a:noFill/>
          </a:ln>
        </p:spPr>
      </p:pic>
      <p:sp>
        <p:nvSpPr>
          <p:cNvPr id="391" name="Google Shape;391;p44"/>
          <p:cNvSpPr txBox="1"/>
          <p:nvPr/>
        </p:nvSpPr>
        <p:spPr>
          <a:xfrm>
            <a:off x="128000" y="1163575"/>
            <a:ext cx="7992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User Moves</a:t>
            </a:r>
            <a:endParaRPr>
              <a:latin typeface="Roboto"/>
              <a:ea typeface="Roboto"/>
              <a:cs typeface="Roboto"/>
              <a:sym typeface="Roboto"/>
            </a:endParaRPr>
          </a:p>
        </p:txBody>
      </p:sp>
      <p:cxnSp>
        <p:nvCxnSpPr>
          <p:cNvPr id="392" name="Google Shape;392;p44"/>
          <p:cNvCxnSpPr>
            <a:stCxn id="390" idx="3"/>
          </p:cNvCxnSpPr>
          <p:nvPr/>
        </p:nvCxnSpPr>
        <p:spPr>
          <a:xfrm>
            <a:off x="899625" y="2179500"/>
            <a:ext cx="314100" cy="455100"/>
          </a:xfrm>
          <a:prstGeom prst="straightConnector1">
            <a:avLst/>
          </a:prstGeom>
          <a:noFill/>
          <a:ln cap="flat" cmpd="sng" w="9525">
            <a:solidFill>
              <a:schemeClr val="dk2"/>
            </a:solidFill>
            <a:prstDash val="solid"/>
            <a:round/>
            <a:headEnd len="med" w="med" type="none"/>
            <a:tailEnd len="med" w="med" type="triangle"/>
          </a:ln>
        </p:spPr>
      </p:cxnSp>
      <p:cxnSp>
        <p:nvCxnSpPr>
          <p:cNvPr id="393" name="Google Shape;393;p44"/>
          <p:cNvCxnSpPr>
            <a:stCxn id="387" idx="3"/>
          </p:cNvCxnSpPr>
          <p:nvPr/>
        </p:nvCxnSpPr>
        <p:spPr>
          <a:xfrm flipH="1" rot="10800000">
            <a:off x="843650" y="3604100"/>
            <a:ext cx="348000" cy="358800"/>
          </a:xfrm>
          <a:prstGeom prst="straightConnector1">
            <a:avLst/>
          </a:prstGeom>
          <a:noFill/>
          <a:ln cap="flat" cmpd="sng" w="9525">
            <a:solidFill>
              <a:schemeClr val="dk2"/>
            </a:solidFill>
            <a:prstDash val="solid"/>
            <a:round/>
            <a:headEnd len="med" w="med" type="none"/>
            <a:tailEnd len="med" w="med" type="triangle"/>
          </a:ln>
        </p:spPr>
      </p:cxnSp>
      <p:sp>
        <p:nvSpPr>
          <p:cNvPr id="394" name="Google Shape;394;p44"/>
          <p:cNvSpPr/>
          <p:nvPr/>
        </p:nvSpPr>
        <p:spPr>
          <a:xfrm>
            <a:off x="3195750" y="2775675"/>
            <a:ext cx="1983300" cy="7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Check Validity</a:t>
            </a:r>
            <a:endParaRPr/>
          </a:p>
          <a:p>
            <a:pPr indent="0" lvl="0" marL="0" rtl="0" algn="ctr">
              <a:spcBef>
                <a:spcPts val="0"/>
              </a:spcBef>
              <a:spcAft>
                <a:spcPts val="0"/>
              </a:spcAft>
              <a:buNone/>
            </a:pPr>
            <a:r>
              <a:rPr lang="en"/>
              <a:t>Update Play State</a:t>
            </a:r>
            <a:endParaRPr/>
          </a:p>
        </p:txBody>
      </p:sp>
      <p:cxnSp>
        <p:nvCxnSpPr>
          <p:cNvPr id="395" name="Google Shape;395;p44"/>
          <p:cNvCxnSpPr>
            <a:stCxn id="389" idx="3"/>
            <a:endCxn id="394" idx="1"/>
          </p:cNvCxnSpPr>
          <p:nvPr/>
        </p:nvCxnSpPr>
        <p:spPr>
          <a:xfrm>
            <a:off x="2649324" y="3145846"/>
            <a:ext cx="546300" cy="0"/>
          </a:xfrm>
          <a:prstGeom prst="straightConnector1">
            <a:avLst/>
          </a:prstGeom>
          <a:noFill/>
          <a:ln cap="flat" cmpd="sng" w="9525">
            <a:solidFill>
              <a:schemeClr val="dk2"/>
            </a:solidFill>
            <a:prstDash val="solid"/>
            <a:round/>
            <a:headEnd len="med" w="med" type="none"/>
            <a:tailEnd len="med" w="med" type="triangle"/>
          </a:ln>
        </p:spPr>
      </p:cxnSp>
      <p:pic>
        <p:nvPicPr>
          <p:cNvPr id="396" name="Google Shape;396;p44"/>
          <p:cNvPicPr preferRelativeResize="0"/>
          <p:nvPr/>
        </p:nvPicPr>
        <p:blipFill>
          <a:blip r:embed="rId3">
            <a:alphaModFix/>
          </a:blip>
          <a:stretch>
            <a:fillRect/>
          </a:stretch>
        </p:blipFill>
        <p:spPr>
          <a:xfrm>
            <a:off x="3792449" y="3930450"/>
            <a:ext cx="784500" cy="784500"/>
          </a:xfrm>
          <a:prstGeom prst="rect">
            <a:avLst/>
          </a:prstGeom>
          <a:noFill/>
          <a:ln>
            <a:noFill/>
          </a:ln>
        </p:spPr>
      </p:pic>
      <p:cxnSp>
        <p:nvCxnSpPr>
          <p:cNvPr id="397" name="Google Shape;397;p44"/>
          <p:cNvCxnSpPr>
            <a:stCxn id="394" idx="2"/>
            <a:endCxn id="396" idx="0"/>
          </p:cNvCxnSpPr>
          <p:nvPr/>
        </p:nvCxnSpPr>
        <p:spPr>
          <a:xfrm flipH="1">
            <a:off x="4184700" y="3515775"/>
            <a:ext cx="2700" cy="414600"/>
          </a:xfrm>
          <a:prstGeom prst="straightConnector1">
            <a:avLst/>
          </a:prstGeom>
          <a:noFill/>
          <a:ln cap="flat" cmpd="sng" w="9525">
            <a:solidFill>
              <a:schemeClr val="dk2"/>
            </a:solidFill>
            <a:prstDash val="solid"/>
            <a:round/>
            <a:headEnd len="med" w="med" type="none"/>
            <a:tailEnd len="med" w="med" type="triangle"/>
          </a:ln>
        </p:spPr>
      </p:cxnSp>
      <p:sp>
        <p:nvSpPr>
          <p:cNvPr id="398" name="Google Shape;398;p44"/>
          <p:cNvSpPr txBox="1"/>
          <p:nvPr/>
        </p:nvSpPr>
        <p:spPr>
          <a:xfrm>
            <a:off x="3177100" y="4788275"/>
            <a:ext cx="21537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Move Response to User</a:t>
            </a:r>
            <a:endParaRPr>
              <a:latin typeface="Roboto"/>
              <a:ea typeface="Roboto"/>
              <a:cs typeface="Roboto"/>
              <a:sym typeface="Roboto"/>
            </a:endParaRPr>
          </a:p>
        </p:txBody>
      </p:sp>
      <p:sp>
        <p:nvSpPr>
          <p:cNvPr id="399" name="Google Shape;399;p44"/>
          <p:cNvSpPr/>
          <p:nvPr/>
        </p:nvSpPr>
        <p:spPr>
          <a:xfrm>
            <a:off x="5823000" y="2279968"/>
            <a:ext cx="1435800" cy="61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Completed Plays</a:t>
            </a:r>
            <a:endParaRPr/>
          </a:p>
        </p:txBody>
      </p:sp>
      <p:sp>
        <p:nvSpPr>
          <p:cNvPr id="400" name="Google Shape;400;p44"/>
          <p:cNvSpPr/>
          <p:nvPr/>
        </p:nvSpPr>
        <p:spPr>
          <a:xfrm>
            <a:off x="5823000" y="3268100"/>
            <a:ext cx="1435800" cy="61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Unfinished </a:t>
            </a:r>
            <a:r>
              <a:rPr lang="en"/>
              <a:t>Plays</a:t>
            </a:r>
            <a:endParaRPr/>
          </a:p>
        </p:txBody>
      </p:sp>
      <p:cxnSp>
        <p:nvCxnSpPr>
          <p:cNvPr id="401" name="Google Shape;401;p44"/>
          <p:cNvCxnSpPr>
            <a:stCxn id="394" idx="3"/>
            <a:endCxn id="399" idx="1"/>
          </p:cNvCxnSpPr>
          <p:nvPr/>
        </p:nvCxnSpPr>
        <p:spPr>
          <a:xfrm flipH="1" rot="10800000">
            <a:off x="5179050" y="2588925"/>
            <a:ext cx="644100" cy="556800"/>
          </a:xfrm>
          <a:prstGeom prst="straightConnector1">
            <a:avLst/>
          </a:prstGeom>
          <a:noFill/>
          <a:ln cap="flat" cmpd="sng" w="9525">
            <a:solidFill>
              <a:schemeClr val="dk2"/>
            </a:solidFill>
            <a:prstDash val="solid"/>
            <a:round/>
            <a:headEnd len="med" w="med" type="none"/>
            <a:tailEnd len="med" w="med" type="triangle"/>
          </a:ln>
        </p:spPr>
      </p:cxnSp>
      <p:cxnSp>
        <p:nvCxnSpPr>
          <p:cNvPr id="402" name="Google Shape;402;p44"/>
          <p:cNvCxnSpPr>
            <a:stCxn id="394" idx="3"/>
            <a:endCxn id="400" idx="1"/>
          </p:cNvCxnSpPr>
          <p:nvPr/>
        </p:nvCxnSpPr>
        <p:spPr>
          <a:xfrm>
            <a:off x="5179050" y="3145725"/>
            <a:ext cx="644100" cy="431400"/>
          </a:xfrm>
          <a:prstGeom prst="straightConnector1">
            <a:avLst/>
          </a:prstGeom>
          <a:noFill/>
          <a:ln cap="flat" cmpd="sng" w="9525">
            <a:solidFill>
              <a:schemeClr val="dk2"/>
            </a:solidFill>
            <a:prstDash val="solid"/>
            <a:round/>
            <a:headEnd len="med" w="med" type="none"/>
            <a:tailEnd len="med" w="med" type="triangle"/>
          </a:ln>
        </p:spPr>
      </p:cxnSp>
      <p:pic>
        <p:nvPicPr>
          <p:cNvPr id="403" name="Google Shape;403;p44"/>
          <p:cNvPicPr preferRelativeResize="0"/>
          <p:nvPr/>
        </p:nvPicPr>
        <p:blipFill>
          <a:blip r:embed="rId3">
            <a:alphaModFix/>
          </a:blip>
          <a:stretch>
            <a:fillRect/>
          </a:stretch>
        </p:blipFill>
        <p:spPr>
          <a:xfrm>
            <a:off x="8149275" y="2196725"/>
            <a:ext cx="784500" cy="784500"/>
          </a:xfrm>
          <a:prstGeom prst="rect">
            <a:avLst/>
          </a:prstGeom>
          <a:noFill/>
          <a:ln>
            <a:noFill/>
          </a:ln>
        </p:spPr>
      </p:pic>
      <p:sp>
        <p:nvSpPr>
          <p:cNvPr id="404" name="Google Shape;404;p44"/>
          <p:cNvSpPr txBox="1"/>
          <p:nvPr/>
        </p:nvSpPr>
        <p:spPr>
          <a:xfrm>
            <a:off x="7931375" y="1675600"/>
            <a:ext cx="10680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Completed Plays</a:t>
            </a:r>
            <a:endParaRPr>
              <a:latin typeface="Roboto"/>
              <a:ea typeface="Roboto"/>
              <a:cs typeface="Roboto"/>
              <a:sym typeface="Roboto"/>
            </a:endParaRPr>
          </a:p>
        </p:txBody>
      </p:sp>
      <p:pic>
        <p:nvPicPr>
          <p:cNvPr id="405" name="Google Shape;405;p44"/>
          <p:cNvPicPr preferRelativeResize="0"/>
          <p:nvPr/>
        </p:nvPicPr>
        <p:blipFill>
          <a:blip r:embed="rId3">
            <a:alphaModFix/>
          </a:blip>
          <a:stretch>
            <a:fillRect/>
          </a:stretch>
        </p:blipFill>
        <p:spPr>
          <a:xfrm>
            <a:off x="8156676" y="3196947"/>
            <a:ext cx="784500" cy="784500"/>
          </a:xfrm>
          <a:prstGeom prst="rect">
            <a:avLst/>
          </a:prstGeom>
          <a:noFill/>
          <a:ln>
            <a:noFill/>
          </a:ln>
        </p:spPr>
      </p:pic>
      <p:sp>
        <p:nvSpPr>
          <p:cNvPr id="406" name="Google Shape;406;p44"/>
          <p:cNvSpPr txBox="1"/>
          <p:nvPr/>
        </p:nvSpPr>
        <p:spPr>
          <a:xfrm>
            <a:off x="8014925" y="4083750"/>
            <a:ext cx="10680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Ongoing Plays</a:t>
            </a:r>
            <a:endParaRPr>
              <a:latin typeface="Roboto"/>
              <a:ea typeface="Roboto"/>
              <a:cs typeface="Roboto"/>
              <a:sym typeface="Roboto"/>
            </a:endParaRPr>
          </a:p>
        </p:txBody>
      </p:sp>
      <p:cxnSp>
        <p:nvCxnSpPr>
          <p:cNvPr id="407" name="Google Shape;407;p44"/>
          <p:cNvCxnSpPr>
            <a:stCxn id="399" idx="3"/>
            <a:endCxn id="403" idx="1"/>
          </p:cNvCxnSpPr>
          <p:nvPr/>
        </p:nvCxnSpPr>
        <p:spPr>
          <a:xfrm>
            <a:off x="7258800" y="2588968"/>
            <a:ext cx="890400" cy="0"/>
          </a:xfrm>
          <a:prstGeom prst="straightConnector1">
            <a:avLst/>
          </a:prstGeom>
          <a:noFill/>
          <a:ln cap="flat" cmpd="sng" w="9525">
            <a:solidFill>
              <a:schemeClr val="dk2"/>
            </a:solidFill>
            <a:prstDash val="solid"/>
            <a:round/>
            <a:headEnd len="med" w="med" type="none"/>
            <a:tailEnd len="med" w="med" type="triangle"/>
          </a:ln>
        </p:spPr>
      </p:cxnSp>
      <p:cxnSp>
        <p:nvCxnSpPr>
          <p:cNvPr id="408" name="Google Shape;408;p44"/>
          <p:cNvCxnSpPr>
            <a:stCxn id="400" idx="3"/>
            <a:endCxn id="405" idx="1"/>
          </p:cNvCxnSpPr>
          <p:nvPr/>
        </p:nvCxnSpPr>
        <p:spPr>
          <a:xfrm>
            <a:off x="7258800" y="3577100"/>
            <a:ext cx="897900" cy="12000"/>
          </a:xfrm>
          <a:prstGeom prst="straightConnector1">
            <a:avLst/>
          </a:prstGeom>
          <a:noFill/>
          <a:ln cap="flat" cmpd="sng" w="9525">
            <a:solidFill>
              <a:schemeClr val="dk2"/>
            </a:solidFill>
            <a:prstDash val="solid"/>
            <a:round/>
            <a:headEnd len="med" w="med" type="none"/>
            <a:tailEnd len="med" w="med" type="triangle"/>
          </a:ln>
        </p:spPr>
      </p:cxnSp>
      <p:sp>
        <p:nvSpPr>
          <p:cNvPr id="409" name="Google Shape;409;p44"/>
          <p:cNvSpPr/>
          <p:nvPr/>
        </p:nvSpPr>
        <p:spPr>
          <a:xfrm>
            <a:off x="3210450" y="1434800"/>
            <a:ext cx="1953900" cy="50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 Scores</a:t>
            </a:r>
            <a:endParaRPr/>
          </a:p>
        </p:txBody>
      </p:sp>
      <p:cxnSp>
        <p:nvCxnSpPr>
          <p:cNvPr id="410" name="Google Shape;410;p44"/>
          <p:cNvCxnSpPr>
            <a:stCxn id="399" idx="0"/>
          </p:cNvCxnSpPr>
          <p:nvPr/>
        </p:nvCxnSpPr>
        <p:spPr>
          <a:xfrm rot="10800000">
            <a:off x="6540900" y="1702168"/>
            <a:ext cx="0" cy="57780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44"/>
          <p:cNvCxnSpPr/>
          <p:nvPr/>
        </p:nvCxnSpPr>
        <p:spPr>
          <a:xfrm rot="10800000">
            <a:off x="5173025" y="1702175"/>
            <a:ext cx="1369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45"/>
          <p:cNvSpPr txBox="1"/>
          <p:nvPr>
            <p:ph type="title"/>
          </p:nvPr>
        </p:nvSpPr>
        <p:spPr>
          <a:xfrm>
            <a:off x="311700" y="1256050"/>
            <a:ext cx="8520600" cy="203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Questions?</a:t>
            </a:r>
            <a:endParaRPr sz="4800"/>
          </a:p>
        </p:txBody>
      </p:sp>
      <p:sp>
        <p:nvSpPr>
          <p:cNvPr id="417" name="Google Shape;417;p45"/>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Thank you for your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a:t>
            </a:r>
            <a:endParaRPr/>
          </a:p>
        </p:txBody>
      </p:sp>
      <p:sp>
        <p:nvSpPr>
          <p:cNvPr id="112" name="Google Shape;112;p16"/>
          <p:cNvSpPr txBox="1"/>
          <p:nvPr>
            <p:ph idx="1" type="body"/>
          </p:nvPr>
        </p:nvSpPr>
        <p:spPr>
          <a:xfrm>
            <a:off x="311700" y="1229875"/>
            <a:ext cx="8520600" cy="358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Apache Zookeeper</a:t>
            </a:r>
            <a:endParaRPr/>
          </a:p>
          <a:p>
            <a:pPr indent="-317500" lvl="1" marL="914400" rtl="0" algn="l">
              <a:spcBef>
                <a:spcPts val="0"/>
              </a:spcBef>
              <a:spcAft>
                <a:spcPts val="0"/>
              </a:spcAft>
              <a:buSzPts val="1400"/>
              <a:buChar char="○"/>
            </a:pPr>
            <a:r>
              <a:rPr lang="en"/>
              <a:t>Fault tolerance and high availability.</a:t>
            </a:r>
            <a:endParaRPr/>
          </a:p>
          <a:p>
            <a:pPr indent="-342900" lvl="0" marL="457200" rtl="0" algn="l">
              <a:spcBef>
                <a:spcPts val="0"/>
              </a:spcBef>
              <a:spcAft>
                <a:spcPts val="0"/>
              </a:spcAft>
              <a:buSzPts val="1800"/>
              <a:buChar char="●"/>
            </a:pPr>
            <a:r>
              <a:rPr lang="en"/>
              <a:t>Apache Kafka / Kafka Streams</a:t>
            </a:r>
            <a:endParaRPr/>
          </a:p>
          <a:p>
            <a:pPr indent="-317500" lvl="1" marL="914400" rtl="0" algn="l">
              <a:spcBef>
                <a:spcPts val="0"/>
              </a:spcBef>
              <a:spcAft>
                <a:spcPts val="0"/>
              </a:spcAft>
              <a:buSzPts val="1400"/>
              <a:buChar char="○"/>
            </a:pPr>
            <a:r>
              <a:rPr lang="en"/>
              <a:t>Reliable and distributed message passing on top of Zookeeper, interactive queries </a:t>
            </a:r>
            <a:endParaRPr/>
          </a:p>
          <a:p>
            <a:pPr indent="-342900" lvl="0" marL="457200" rtl="0" algn="l">
              <a:spcBef>
                <a:spcPts val="0"/>
              </a:spcBef>
              <a:spcAft>
                <a:spcPts val="0"/>
              </a:spcAft>
              <a:buSzPts val="1800"/>
              <a:buChar char="●"/>
            </a:pPr>
            <a:r>
              <a:rPr lang="en"/>
              <a:t>Spring Boot</a:t>
            </a:r>
            <a:endParaRPr/>
          </a:p>
          <a:p>
            <a:pPr indent="-317500" lvl="1" marL="914400" rtl="0" algn="l">
              <a:spcBef>
                <a:spcPts val="0"/>
              </a:spcBef>
              <a:spcAft>
                <a:spcPts val="0"/>
              </a:spcAft>
              <a:buSzPts val="1400"/>
              <a:buChar char="○"/>
            </a:pPr>
            <a:r>
              <a:rPr lang="en"/>
              <a:t>User authentication, DB management, RESTful API, STOMP, Kafka client, ...</a:t>
            </a:r>
            <a:endParaRPr/>
          </a:p>
          <a:p>
            <a:pPr indent="-342900" lvl="0" marL="457200" rtl="0" algn="l">
              <a:spcBef>
                <a:spcPts val="0"/>
              </a:spcBef>
              <a:spcAft>
                <a:spcPts val="0"/>
              </a:spcAft>
              <a:buSzPts val="1800"/>
              <a:buChar char="●"/>
            </a:pPr>
            <a:r>
              <a:rPr lang="en"/>
              <a:t>Apache Maven and Java Modules</a:t>
            </a:r>
            <a:endParaRPr/>
          </a:p>
          <a:p>
            <a:pPr indent="-317500" lvl="1" marL="914400" rtl="0" algn="l">
              <a:spcBef>
                <a:spcPts val="0"/>
              </a:spcBef>
              <a:spcAft>
                <a:spcPts val="0"/>
              </a:spcAft>
              <a:buSzPts val="1400"/>
              <a:buChar char="○"/>
            </a:pPr>
            <a:r>
              <a:rPr lang="en"/>
              <a:t>Building and maintain codebase</a:t>
            </a:r>
            <a:endParaRPr/>
          </a:p>
          <a:p>
            <a:pPr indent="-342900" lvl="0" marL="457200" rtl="0" algn="l">
              <a:spcBef>
                <a:spcPts val="0"/>
              </a:spcBef>
              <a:spcAft>
                <a:spcPts val="0"/>
              </a:spcAft>
              <a:buSzPts val="1800"/>
              <a:buChar char="●"/>
            </a:pPr>
            <a:r>
              <a:rPr lang="en"/>
              <a:t>Docker / Docker Swarm</a:t>
            </a:r>
            <a:endParaRPr/>
          </a:p>
          <a:p>
            <a:pPr indent="-317500" lvl="1" marL="914400" rtl="0" algn="l">
              <a:spcBef>
                <a:spcPts val="0"/>
              </a:spcBef>
              <a:spcAft>
                <a:spcPts val="0"/>
              </a:spcAft>
              <a:buSzPts val="1400"/>
              <a:buChar char="○"/>
            </a:pPr>
            <a:r>
              <a:rPr lang="en"/>
              <a:t>Deployment and scalability</a:t>
            </a:r>
            <a:endParaRPr/>
          </a:p>
          <a:p>
            <a:pPr indent="-342900" lvl="0" marL="457200" rtl="0" algn="l">
              <a:spcBef>
                <a:spcPts val="0"/>
              </a:spcBef>
              <a:spcAft>
                <a:spcPts val="0"/>
              </a:spcAft>
              <a:buSzPts val="1800"/>
              <a:buChar char="●"/>
            </a:pPr>
            <a:r>
              <a:rPr lang="en"/>
              <a:t>Distributed MySQL stack (Nodes, Router, Failover)</a:t>
            </a:r>
            <a:endParaRPr/>
          </a:p>
          <a:p>
            <a:pPr indent="-317500" lvl="1" marL="914400" rtl="0" algn="l">
              <a:spcBef>
                <a:spcPts val="0"/>
              </a:spcBef>
              <a:spcAft>
                <a:spcPts val="0"/>
              </a:spcAft>
              <a:buSzPts val="1400"/>
              <a:buChar char="○"/>
            </a:pPr>
            <a:r>
              <a:rPr lang="en"/>
              <a:t>Persistent storage and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a:t>
            </a:r>
            <a:endParaRPr/>
          </a:p>
        </p:txBody>
      </p:sp>
      <p:sp>
        <p:nvSpPr>
          <p:cNvPr id="118" name="Google Shape;118;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 authentication and user data </a:t>
            </a:r>
            <a:r>
              <a:rPr lang="en"/>
              <a:t>persistence</a:t>
            </a:r>
            <a:r>
              <a:rPr lang="en"/>
              <a:t>.</a:t>
            </a:r>
            <a:endParaRPr/>
          </a:p>
          <a:p>
            <a:pPr indent="-342900" lvl="0" marL="457200" rtl="0" algn="l">
              <a:spcBef>
                <a:spcPts val="0"/>
              </a:spcBef>
              <a:spcAft>
                <a:spcPts val="0"/>
              </a:spcAft>
              <a:buSzPts val="1800"/>
              <a:buChar char="●"/>
            </a:pPr>
            <a:r>
              <a:rPr lang="en"/>
              <a:t>Tournament creation and maintenance.</a:t>
            </a:r>
            <a:endParaRPr/>
          </a:p>
          <a:p>
            <a:pPr indent="-342900" lvl="0" marL="457200" rtl="0" algn="l">
              <a:spcBef>
                <a:spcPts val="0"/>
              </a:spcBef>
              <a:spcAft>
                <a:spcPts val="0"/>
              </a:spcAft>
              <a:buSzPts val="1800"/>
              <a:buChar char="●"/>
            </a:pPr>
            <a:r>
              <a:rPr lang="en"/>
              <a:t>Score updates and retrieval</a:t>
            </a:r>
            <a:r>
              <a:rPr lang="en"/>
              <a:t>.</a:t>
            </a:r>
            <a:endParaRPr/>
          </a:p>
          <a:p>
            <a:pPr indent="-342900" lvl="0" marL="457200" rtl="0" algn="l">
              <a:spcBef>
                <a:spcPts val="0"/>
              </a:spcBef>
              <a:spcAft>
                <a:spcPts val="0"/>
              </a:spcAft>
              <a:buSzPts val="1800"/>
              <a:buChar char="●"/>
            </a:pPr>
            <a:r>
              <a:rPr lang="en"/>
              <a:t>Reliable and distributed message passing between server and clients.</a:t>
            </a:r>
            <a:endParaRPr/>
          </a:p>
          <a:p>
            <a:pPr indent="-342900" lvl="0" marL="457200" rtl="0" algn="l">
              <a:spcBef>
                <a:spcPts val="0"/>
              </a:spcBef>
              <a:spcAft>
                <a:spcPts val="0"/>
              </a:spcAft>
              <a:buSzPts val="1800"/>
              <a:buChar char="●"/>
            </a:pPr>
            <a:r>
              <a:rPr lang="en"/>
              <a:t>Game and Play state management and consistency.</a:t>
            </a:r>
            <a:endParaRPr/>
          </a:p>
          <a:p>
            <a:pPr indent="-342900" lvl="0" marL="457200" rtl="0" algn="l">
              <a:spcBef>
                <a:spcPts val="0"/>
              </a:spcBef>
              <a:spcAft>
                <a:spcPts val="0"/>
              </a:spcAft>
              <a:buSzPts val="1800"/>
              <a:buChar char="●"/>
            </a:pPr>
            <a:r>
              <a:rPr lang="en"/>
              <a:t>Deployment and scalability of Docker containers.</a:t>
            </a:r>
            <a:endParaRPr/>
          </a:p>
          <a:p>
            <a:pPr indent="-342900" lvl="0" marL="457200" rtl="0" algn="l">
              <a:spcBef>
                <a:spcPts val="0"/>
              </a:spcBef>
              <a:spcAft>
                <a:spcPts val="0"/>
              </a:spcAft>
              <a:buSzPts val="1800"/>
              <a:buChar char="●"/>
            </a:pPr>
            <a:r>
              <a:rPr lang="en"/>
              <a:t>Java module structure and maven efficient dependency management.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Spring</a:t>
            </a:r>
            <a:endParaRPr/>
          </a:p>
        </p:txBody>
      </p:sp>
      <p:sp>
        <p:nvSpPr>
          <p:cNvPr id="124" name="Google Shape;124;p1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Services and Dependencies</a:t>
            </a:r>
            <a:endParaRPr/>
          </a:p>
          <a:p>
            <a:pPr indent="-342900" lvl="0" marL="457200" rtl="0" algn="l">
              <a:spcBef>
                <a:spcPts val="0"/>
              </a:spcBef>
              <a:spcAft>
                <a:spcPts val="0"/>
              </a:spcAft>
              <a:buSzPts val="1800"/>
              <a:buChar char="●"/>
            </a:pPr>
            <a:r>
              <a:rPr lang="en"/>
              <a:t>Authentication</a:t>
            </a:r>
            <a:endParaRPr/>
          </a:p>
          <a:p>
            <a:pPr indent="-342900" lvl="0" marL="457200" rtl="0" algn="l">
              <a:spcBef>
                <a:spcPts val="0"/>
              </a:spcBef>
              <a:spcAft>
                <a:spcPts val="0"/>
              </a:spcAft>
              <a:buSzPts val="1800"/>
              <a:buChar char="●"/>
            </a:pPr>
            <a:r>
              <a:rPr lang="en"/>
              <a:t>JPA</a:t>
            </a:r>
            <a:endParaRPr/>
          </a:p>
          <a:p>
            <a:pPr indent="-342900" lvl="0" marL="457200" rtl="0" algn="l">
              <a:spcBef>
                <a:spcPts val="0"/>
              </a:spcBef>
              <a:spcAft>
                <a:spcPts val="0"/>
              </a:spcAft>
              <a:buSzPts val="1800"/>
              <a:buChar char="●"/>
            </a:pPr>
            <a:r>
              <a:rPr lang="en"/>
              <a:t>RESTful API</a:t>
            </a:r>
            <a:endParaRPr/>
          </a:p>
          <a:p>
            <a:pPr indent="-342900" lvl="0" marL="457200" rtl="0" algn="l">
              <a:spcBef>
                <a:spcPts val="0"/>
              </a:spcBef>
              <a:spcAft>
                <a:spcPts val="0"/>
              </a:spcAft>
              <a:buSzPts val="1800"/>
              <a:buChar char="●"/>
            </a:pPr>
            <a:r>
              <a:rPr lang="en"/>
              <a:t>Websockets - STOMP</a:t>
            </a:r>
            <a:endParaRPr/>
          </a:p>
          <a:p>
            <a:pPr indent="-342900" lvl="0" marL="457200" rtl="0" algn="l">
              <a:spcBef>
                <a:spcPts val="0"/>
              </a:spcBef>
              <a:spcAft>
                <a:spcPts val="0"/>
              </a:spcAft>
              <a:buSzPts val="1800"/>
              <a:buChar char="●"/>
            </a:pPr>
            <a:r>
              <a:rPr lang="en"/>
              <a:t>Kafka Listener</a:t>
            </a:r>
            <a:endParaRPr/>
          </a:p>
          <a:p>
            <a:pPr indent="-342900" lvl="0" marL="457200" rtl="0" algn="l">
              <a:spcBef>
                <a:spcPts val="0"/>
              </a:spcBef>
              <a:spcAft>
                <a:spcPts val="0"/>
              </a:spcAft>
              <a:buSzPts val="1800"/>
              <a:buChar char="●"/>
            </a:pPr>
            <a:r>
              <a:rPr lang="en"/>
              <a:t>Kafka Template</a:t>
            </a:r>
            <a:endParaRPr/>
          </a:p>
        </p:txBody>
      </p:sp>
      <p:sp>
        <p:nvSpPr>
          <p:cNvPr id="125" name="Google Shape;125;p18"/>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Spring Service and Dependency Architecture</a:t>
            </a:r>
            <a:endParaRPr/>
          </a:p>
        </p:txBody>
      </p:sp>
      <p:sp>
        <p:nvSpPr>
          <p:cNvPr id="131" name="Google Shape;131;p19"/>
          <p:cNvSpPr txBox="1"/>
          <p:nvPr/>
        </p:nvSpPr>
        <p:spPr>
          <a:xfrm>
            <a:off x="271900" y="1200900"/>
            <a:ext cx="8791500" cy="3942600"/>
          </a:xfrm>
          <a:prstGeom prst="rect">
            <a:avLst/>
          </a:prstGeom>
          <a:noFill/>
          <a:ln>
            <a:noFill/>
          </a:ln>
        </p:spPr>
        <p:txBody>
          <a:bodyPr anchorCtr="0" anchor="t" bIns="91425" lIns="91425" spcFirstLastPara="1" rIns="91425" wrap="square" tIns="91425">
            <a:noAutofit/>
          </a:bodyPr>
          <a:lstStyle/>
          <a:p>
            <a:pPr indent="0" lvl="0" marL="0" rtl="0" algn="just">
              <a:lnSpc>
                <a:spcPct val="133400"/>
              </a:lnSpc>
              <a:spcBef>
                <a:spcPts val="0"/>
              </a:spcBef>
              <a:spcAft>
                <a:spcPts val="0"/>
              </a:spcAft>
              <a:buNone/>
            </a:pPr>
            <a:r>
              <a:rPr lang="en" sz="1350">
                <a:solidFill>
                  <a:srgbClr val="333333"/>
                </a:solidFill>
                <a:highlight>
                  <a:srgbClr val="FFFFFF"/>
                </a:highlight>
              </a:rPr>
              <a:t>Inversion of Control is a principle in software engineering by which the control of objects or portions of a program is transferred to a container or framework. It's most often used in the context of object-oriented programming.</a:t>
            </a:r>
            <a:endParaRPr sz="1350">
              <a:solidFill>
                <a:srgbClr val="333333"/>
              </a:solidFill>
              <a:highlight>
                <a:srgbClr val="FFFFFF"/>
              </a:highlight>
            </a:endParaRPr>
          </a:p>
          <a:p>
            <a:pPr indent="0" lvl="0" marL="0" rtl="0" algn="just">
              <a:lnSpc>
                <a:spcPct val="133400"/>
              </a:lnSpc>
              <a:spcBef>
                <a:spcPts val="0"/>
              </a:spcBef>
              <a:spcAft>
                <a:spcPts val="0"/>
              </a:spcAft>
              <a:buNone/>
            </a:pPr>
            <a:r>
              <a:rPr lang="en" sz="1350">
                <a:solidFill>
                  <a:srgbClr val="333333"/>
                </a:solidFill>
                <a:highlight>
                  <a:srgbClr val="FFFFFF"/>
                </a:highlight>
              </a:rPr>
              <a:t>By contrast with traditional programming, in which our custom code makes calls to a library, IoC enables a framework to take control of the flow of a program and make calls to our custom code. To enable this, frameworks use abstractions with additional behavior built in. </a:t>
            </a:r>
            <a:r>
              <a:rPr b="1" lang="en" sz="1350">
                <a:solidFill>
                  <a:srgbClr val="333333"/>
                </a:solidFill>
                <a:highlight>
                  <a:srgbClr val="FFFFFF"/>
                </a:highlight>
              </a:rPr>
              <a:t>If we want to add our own behavior, we need to extend the classes of the framework or plugin our own classes.</a:t>
            </a:r>
            <a:endParaRPr b="1" sz="1350">
              <a:solidFill>
                <a:srgbClr val="333333"/>
              </a:solidFill>
              <a:highlight>
                <a:srgbClr val="FFFFFF"/>
              </a:highlight>
            </a:endParaRPr>
          </a:p>
          <a:p>
            <a:pPr indent="0" lvl="0" marL="0" rtl="0" algn="just">
              <a:lnSpc>
                <a:spcPct val="133400"/>
              </a:lnSpc>
              <a:spcBef>
                <a:spcPts val="0"/>
              </a:spcBef>
              <a:spcAft>
                <a:spcPts val="0"/>
              </a:spcAft>
              <a:buNone/>
            </a:pPr>
            <a:r>
              <a:rPr lang="en" sz="1350">
                <a:solidFill>
                  <a:srgbClr val="333333"/>
                </a:solidFill>
                <a:highlight>
                  <a:srgbClr val="FFFFFF"/>
                </a:highlight>
              </a:rPr>
              <a:t>The advantages of this architecture are:</a:t>
            </a:r>
            <a:endParaRPr sz="1350">
              <a:solidFill>
                <a:srgbClr val="333333"/>
              </a:solidFill>
              <a:highlight>
                <a:srgbClr val="FFFFFF"/>
              </a:highlight>
            </a:endParaRPr>
          </a:p>
          <a:p>
            <a:pPr indent="-314325" lvl="0" marL="457200" rtl="0" algn="just">
              <a:lnSpc>
                <a:spcPct val="115000"/>
              </a:lnSpc>
              <a:spcBef>
                <a:spcPts val="0"/>
              </a:spcBef>
              <a:spcAft>
                <a:spcPts val="0"/>
              </a:spcAft>
              <a:buClr>
                <a:srgbClr val="333333"/>
              </a:buClr>
              <a:buSzPts val="1350"/>
              <a:buChar char="●"/>
            </a:pPr>
            <a:r>
              <a:rPr lang="en" sz="1350">
                <a:solidFill>
                  <a:srgbClr val="333333"/>
                </a:solidFill>
                <a:highlight>
                  <a:srgbClr val="FFFFFF"/>
                </a:highlight>
              </a:rPr>
              <a:t>decoupling the execution of a task from its implementation</a:t>
            </a:r>
            <a:endParaRPr sz="1350">
              <a:solidFill>
                <a:srgbClr val="333333"/>
              </a:solidFill>
              <a:highlight>
                <a:srgbClr val="FFFFFF"/>
              </a:highlight>
            </a:endParaRPr>
          </a:p>
          <a:p>
            <a:pPr indent="-314325" lvl="0" marL="457200" rtl="0" algn="just">
              <a:lnSpc>
                <a:spcPct val="115000"/>
              </a:lnSpc>
              <a:spcBef>
                <a:spcPts val="0"/>
              </a:spcBef>
              <a:spcAft>
                <a:spcPts val="0"/>
              </a:spcAft>
              <a:buClr>
                <a:srgbClr val="333333"/>
              </a:buClr>
              <a:buSzPts val="1350"/>
              <a:buChar char="●"/>
            </a:pPr>
            <a:r>
              <a:rPr lang="en" sz="1350">
                <a:solidFill>
                  <a:srgbClr val="333333"/>
                </a:solidFill>
                <a:highlight>
                  <a:srgbClr val="FFFFFF"/>
                </a:highlight>
              </a:rPr>
              <a:t>making it easier to switch between different implementations</a:t>
            </a:r>
            <a:endParaRPr sz="1350">
              <a:solidFill>
                <a:srgbClr val="333333"/>
              </a:solidFill>
              <a:highlight>
                <a:srgbClr val="FFFFFF"/>
              </a:highlight>
            </a:endParaRPr>
          </a:p>
          <a:p>
            <a:pPr indent="-314325" lvl="0" marL="457200" rtl="0" algn="just">
              <a:lnSpc>
                <a:spcPct val="115000"/>
              </a:lnSpc>
              <a:spcBef>
                <a:spcPts val="0"/>
              </a:spcBef>
              <a:spcAft>
                <a:spcPts val="0"/>
              </a:spcAft>
              <a:buClr>
                <a:srgbClr val="333333"/>
              </a:buClr>
              <a:buSzPts val="1350"/>
              <a:buChar char="●"/>
            </a:pPr>
            <a:r>
              <a:rPr lang="en" sz="1350">
                <a:solidFill>
                  <a:srgbClr val="333333"/>
                </a:solidFill>
                <a:highlight>
                  <a:srgbClr val="FFFFFF"/>
                </a:highlight>
              </a:rPr>
              <a:t>greater modularity of a program</a:t>
            </a:r>
            <a:endParaRPr sz="1350">
              <a:solidFill>
                <a:srgbClr val="333333"/>
              </a:solidFill>
              <a:highlight>
                <a:srgbClr val="FFFFFF"/>
              </a:highlight>
            </a:endParaRPr>
          </a:p>
          <a:p>
            <a:pPr indent="-314325" lvl="0" marL="457200" rtl="0" algn="just">
              <a:lnSpc>
                <a:spcPct val="115000"/>
              </a:lnSpc>
              <a:spcBef>
                <a:spcPts val="0"/>
              </a:spcBef>
              <a:spcAft>
                <a:spcPts val="0"/>
              </a:spcAft>
              <a:buClr>
                <a:srgbClr val="333333"/>
              </a:buClr>
              <a:buSzPts val="1350"/>
              <a:buChar char="●"/>
            </a:pPr>
            <a:r>
              <a:rPr lang="en" sz="1350">
                <a:solidFill>
                  <a:srgbClr val="333333"/>
                </a:solidFill>
                <a:highlight>
                  <a:srgbClr val="FFFFFF"/>
                </a:highlight>
              </a:rPr>
              <a:t>greater ease in testing a program by isolating a component or mocking its dependencies and allowing components to communicate through contracts</a:t>
            </a:r>
            <a:endParaRPr sz="1350">
              <a:solidFill>
                <a:srgbClr val="333333"/>
              </a:solidFill>
              <a:highlight>
                <a:srgbClr val="FFFFFF"/>
              </a:highlight>
            </a:endParaRPr>
          </a:p>
          <a:p>
            <a:pPr indent="0" lvl="0" marL="0" rtl="0" algn="just">
              <a:lnSpc>
                <a:spcPct val="133400"/>
              </a:lnSpc>
              <a:spcBef>
                <a:spcPts val="0"/>
              </a:spcBef>
              <a:spcAft>
                <a:spcPts val="0"/>
              </a:spcAft>
              <a:buNone/>
            </a:pPr>
            <a:r>
              <a:rPr lang="en" sz="1350">
                <a:solidFill>
                  <a:srgbClr val="333333"/>
                </a:solidFill>
                <a:highlight>
                  <a:srgbClr val="FFFFFF"/>
                </a:highlight>
              </a:rPr>
              <a:t>Inversion of Control can be achieved through various mechanisms such as: Strategy design pattern, Service Locator pattern, Factory pattern, and Dependency Injection (DI).</a:t>
            </a:r>
            <a:endParaRPr sz="1350">
              <a:solidFill>
                <a:srgbClr val="333333"/>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a:t>
            </a:r>
            <a:endParaRPr/>
          </a:p>
        </p:txBody>
      </p:sp>
      <p:sp>
        <p:nvSpPr>
          <p:cNvPr id="137" name="Google Shape;137;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JSON Web Tokens (JWTs) are an open, industry standard RFC 7519 method for representing claims securely between two parties.</a:t>
            </a:r>
            <a:endParaRPr sz="17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sz="1400"/>
              <a:t>JSON Web Tokens consist of three parts separated by dots ‘ . ’  , which are:</a:t>
            </a:r>
            <a:endParaRPr sz="1400"/>
          </a:p>
          <a:p>
            <a:pPr indent="0" lvl="0" marL="0" rtl="0" algn="l">
              <a:lnSpc>
                <a:spcPct val="100000"/>
              </a:lnSpc>
              <a:spcBef>
                <a:spcPts val="0"/>
              </a:spcBef>
              <a:spcAft>
                <a:spcPts val="0"/>
              </a:spcAft>
              <a:buNone/>
            </a:pPr>
            <a:r>
              <a:t/>
            </a:r>
            <a:endParaRPr sz="1500"/>
          </a:p>
          <a:p>
            <a:pPr indent="-304800" lvl="0" marL="457200" rtl="0" algn="l">
              <a:lnSpc>
                <a:spcPct val="100000"/>
              </a:lnSpc>
              <a:spcBef>
                <a:spcPts val="0"/>
              </a:spcBef>
              <a:spcAft>
                <a:spcPts val="0"/>
              </a:spcAft>
              <a:buClr>
                <a:srgbClr val="FF0000"/>
              </a:buClr>
              <a:buSzPts val="1200"/>
              <a:buAutoNum type="arabicPeriod"/>
            </a:pPr>
            <a:r>
              <a:rPr lang="en" sz="1200">
                <a:solidFill>
                  <a:srgbClr val="FF0000"/>
                </a:solidFill>
              </a:rPr>
              <a:t>Header</a:t>
            </a:r>
            <a:endParaRPr sz="1200">
              <a:solidFill>
                <a:srgbClr val="FF0000"/>
              </a:solidFill>
            </a:endParaRPr>
          </a:p>
          <a:p>
            <a:pPr indent="-304800" lvl="0" marL="457200" rtl="0" algn="l">
              <a:lnSpc>
                <a:spcPct val="100000"/>
              </a:lnSpc>
              <a:spcBef>
                <a:spcPts val="0"/>
              </a:spcBef>
              <a:spcAft>
                <a:spcPts val="0"/>
              </a:spcAft>
              <a:buClr>
                <a:srgbClr val="FF00FF"/>
              </a:buClr>
              <a:buSzPts val="1200"/>
              <a:buAutoNum type="arabicPeriod"/>
            </a:pPr>
            <a:r>
              <a:rPr lang="en" sz="1200">
                <a:solidFill>
                  <a:srgbClr val="FF00FF"/>
                </a:solidFill>
              </a:rPr>
              <a:t>Payload</a:t>
            </a:r>
            <a:endParaRPr sz="1200">
              <a:solidFill>
                <a:srgbClr val="FF00FF"/>
              </a:solidFill>
            </a:endParaRPr>
          </a:p>
          <a:p>
            <a:pPr indent="-323850" lvl="0" marL="457200" rtl="0" algn="l">
              <a:lnSpc>
                <a:spcPct val="100000"/>
              </a:lnSpc>
              <a:spcBef>
                <a:spcPts val="0"/>
              </a:spcBef>
              <a:spcAft>
                <a:spcPts val="0"/>
              </a:spcAft>
              <a:buClr>
                <a:srgbClr val="00B9F1"/>
              </a:buClr>
              <a:buSzPts val="1500"/>
              <a:buAutoNum type="arabicPeriod"/>
            </a:pPr>
            <a:r>
              <a:rPr lang="en" sz="1200">
                <a:solidFill>
                  <a:srgbClr val="00B9F1"/>
                </a:solidFill>
              </a:rPr>
              <a:t>Signatur</a:t>
            </a:r>
            <a:r>
              <a:rPr lang="en" sz="1500">
                <a:solidFill>
                  <a:srgbClr val="00B9F1"/>
                </a:solidFill>
              </a:rPr>
              <a:t>e</a:t>
            </a:r>
            <a:endParaRPr sz="1500">
              <a:solidFill>
                <a:srgbClr val="00B9F1"/>
              </a:solidFill>
            </a:endParaRPr>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en" sz="1400"/>
              <a:t>The payload contains claims. Claims are statements about an entity (typically, the user) and additional metadata. Claims are used throughout this project in order to authenticate Users</a:t>
            </a:r>
            <a:endParaRPr sz="1400"/>
          </a:p>
          <a:p>
            <a:pPr indent="0" lvl="0" marL="0" rtl="0" algn="l">
              <a:lnSpc>
                <a:spcPct val="100000"/>
              </a:lnSpc>
              <a:spcBef>
                <a:spcPts val="0"/>
              </a:spcBef>
              <a:spcAft>
                <a:spcPts val="0"/>
              </a:spcAft>
              <a:buNone/>
            </a:pPr>
            <a:r>
              <a:rPr lang="en" sz="1400"/>
              <a:t>a</a:t>
            </a:r>
            <a:r>
              <a:rPr lang="en" sz="1400"/>
              <a:t>nd validate their Roles (eg. Official).</a:t>
            </a:r>
            <a:endParaRPr sz="1400"/>
          </a:p>
        </p:txBody>
      </p:sp>
      <p:pic>
        <p:nvPicPr>
          <p:cNvPr id="138" name="Google Shape;138;p20"/>
          <p:cNvPicPr preferRelativeResize="0"/>
          <p:nvPr/>
        </p:nvPicPr>
        <p:blipFill>
          <a:blip r:embed="rId3">
            <a:alphaModFix/>
          </a:blip>
          <a:stretch>
            <a:fillRect/>
          </a:stretch>
        </p:blipFill>
        <p:spPr>
          <a:xfrm>
            <a:off x="2107425" y="2647950"/>
            <a:ext cx="3343125" cy="77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Spring JPA Repositories</a:t>
            </a:r>
            <a:endParaRPr/>
          </a:p>
        </p:txBody>
      </p:sp>
      <p:sp>
        <p:nvSpPr>
          <p:cNvPr id="144" name="Google Shape;144;p21"/>
          <p:cNvSpPr txBox="1"/>
          <p:nvPr>
            <p:ph idx="1" type="body"/>
          </p:nvPr>
        </p:nvSpPr>
        <p:spPr>
          <a:xfrm>
            <a:off x="311700" y="1229875"/>
            <a:ext cx="8520600" cy="1534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700"/>
              <a:t>Spring allows us to interact with various MySQL via a JPA Repository interface. We simply need to declare Entities which are Serializable objects that can be persisted on a variety of Databases, in our case a distributed MySQL stack. Repository interfaces allow us to query entities by using their field names.</a:t>
            </a:r>
            <a:endParaRPr sz="1700"/>
          </a:p>
        </p:txBody>
      </p:sp>
      <p:pic>
        <p:nvPicPr>
          <p:cNvPr id="145" name="Google Shape;145;p21"/>
          <p:cNvPicPr preferRelativeResize="0"/>
          <p:nvPr/>
        </p:nvPicPr>
        <p:blipFill>
          <a:blip r:embed="rId3">
            <a:alphaModFix/>
          </a:blip>
          <a:stretch>
            <a:fillRect/>
          </a:stretch>
        </p:blipFill>
        <p:spPr>
          <a:xfrm>
            <a:off x="341925" y="2726600"/>
            <a:ext cx="5035125" cy="214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